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98"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270" r:id="rId17"/>
    <p:sldId id="269" r:id="rId18"/>
    <p:sldId id="283" r:id="rId19"/>
    <p:sldId id="271" r:id="rId20"/>
    <p:sldId id="284" r:id="rId21"/>
    <p:sldId id="285" r:id="rId22"/>
    <p:sldId id="286" r:id="rId23"/>
    <p:sldId id="288" r:id="rId24"/>
    <p:sldId id="289" r:id="rId25"/>
    <p:sldId id="282" r:id="rId26"/>
    <p:sldId id="287" r:id="rId27"/>
    <p:sldId id="290" r:id="rId28"/>
    <p:sldId id="291" r:id="rId29"/>
    <p:sldId id="272" r:id="rId30"/>
    <p:sldId id="295" r:id="rId31"/>
    <p:sldId id="273" r:id="rId32"/>
    <p:sldId id="274" r:id="rId33"/>
    <p:sldId id="275" r:id="rId34"/>
    <p:sldId id="276" r:id="rId35"/>
    <p:sldId id="277" r:id="rId36"/>
    <p:sldId id="278" r:id="rId37"/>
    <p:sldId id="279" r:id="rId38"/>
    <p:sldId id="280" r:id="rId39"/>
    <p:sldId id="281" r:id="rId40"/>
    <p:sldId id="293" r:id="rId41"/>
    <p:sldId id="292" r:id="rId42"/>
    <p:sldId id="294" r:id="rId43"/>
    <p:sldId id="296" r:id="rId44"/>
    <p:sldId id="297"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112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802AA-6FED-47B1-8E3E-09D275310662}" type="datetimeFigureOut">
              <a:rPr lang="fr-CA" smtClean="0"/>
              <a:t>2015-04-15</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4EF67-DD87-40C2-9C7D-44AD1CBBB496}" type="slidenum">
              <a:rPr lang="fr-CA" smtClean="0"/>
              <a:t>‹#›</a:t>
            </a:fld>
            <a:endParaRPr lang="fr-CA"/>
          </a:p>
        </p:txBody>
      </p:sp>
    </p:spTree>
    <p:extLst>
      <p:ext uri="{BB962C8B-B14F-4D97-AF65-F5344CB8AC3E}">
        <p14:creationId xmlns:p14="http://schemas.microsoft.com/office/powerpoint/2010/main" val="23837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fr.wikipedia.org/wiki/Fractal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recreomath.qc.ca/dict_fractal.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Le mot "fractale" vient du latin "</a:t>
            </a:r>
            <a:r>
              <a:rPr lang="fr-CA" sz="1200" b="0" i="0" kern="1200" dirty="0" err="1" smtClean="0">
                <a:solidFill>
                  <a:schemeClr val="tx1"/>
                </a:solidFill>
                <a:effectLst/>
                <a:latin typeface="+mn-lt"/>
                <a:ea typeface="+mn-ea"/>
                <a:cs typeface="+mn-cs"/>
              </a:rPr>
              <a:t>fractus</a:t>
            </a:r>
            <a:r>
              <a:rPr lang="fr-CA" sz="1200" b="0" i="0" kern="1200" dirty="0" smtClean="0">
                <a:solidFill>
                  <a:schemeClr val="tx1"/>
                </a:solidFill>
                <a:effectLst/>
                <a:latin typeface="+mn-lt"/>
                <a:ea typeface="+mn-ea"/>
                <a:cs typeface="+mn-cs"/>
              </a:rPr>
              <a:t>" qui signifie « brisé ».</a:t>
            </a:r>
          </a:p>
          <a:p>
            <a:r>
              <a:rPr lang="fr-CA" sz="1200" b="0" i="0" kern="1200" dirty="0" smtClean="0">
                <a:solidFill>
                  <a:schemeClr val="tx1"/>
                </a:solidFill>
                <a:effectLst/>
                <a:latin typeface="+mn-lt"/>
                <a:ea typeface="+mn-ea"/>
                <a:cs typeface="+mn-cs"/>
              </a:rPr>
              <a:t>En effet, une fractale est un objet géométrique «infiniment morcelé» dont des détails sont observables à une échelle arbitrairement choisie. </a:t>
            </a:r>
            <a:r>
              <a:rPr lang="fr-CA" dirty="0" smtClean="0"/>
              <a:t/>
            </a:r>
            <a:br>
              <a:rPr lang="fr-CA" dirty="0" smtClean="0"/>
            </a:br>
            <a:r>
              <a:rPr lang="fr-CA" sz="1200" b="0" i="0" kern="1200" dirty="0" smtClean="0">
                <a:solidFill>
                  <a:schemeClr val="tx1"/>
                </a:solidFill>
                <a:effectLst/>
                <a:latin typeface="+mn-lt"/>
                <a:ea typeface="+mn-ea"/>
                <a:cs typeface="+mn-cs"/>
              </a:rPr>
              <a:t>En zoomant sur une partie de la figure, on peut retrouver toute la figure, on dit qu’elle est </a:t>
            </a:r>
            <a:r>
              <a:rPr lang="fr-CA" sz="1200" b="1" i="0" kern="1200" dirty="0" smtClean="0">
                <a:solidFill>
                  <a:schemeClr val="tx1"/>
                </a:solidFill>
                <a:effectLst/>
                <a:latin typeface="+mn-lt"/>
                <a:ea typeface="+mn-ea"/>
                <a:cs typeface="+mn-cs"/>
              </a:rPr>
              <a:t>auto similaire</a:t>
            </a:r>
            <a:r>
              <a:rPr lang="fr-CA" sz="1200" b="0" i="0" kern="1200" dirty="0" smtClean="0">
                <a:solidFill>
                  <a:schemeClr val="tx1"/>
                </a:solidFill>
                <a:effectLst/>
                <a:latin typeface="+mn-lt"/>
                <a:ea typeface="+mn-ea"/>
                <a:cs typeface="+mn-cs"/>
              </a:rPr>
              <a:t>.</a:t>
            </a:r>
            <a:endParaRPr lang="fr-CA" dirty="0"/>
          </a:p>
        </p:txBody>
      </p:sp>
      <p:sp>
        <p:nvSpPr>
          <p:cNvPr id="4" name="Espace réservé du numéro de diapositive 3"/>
          <p:cNvSpPr>
            <a:spLocks noGrp="1"/>
          </p:cNvSpPr>
          <p:nvPr>
            <p:ph type="sldNum" sz="quarter" idx="10"/>
          </p:nvPr>
        </p:nvSpPr>
        <p:spPr/>
        <p:txBody>
          <a:bodyPr/>
          <a:lstStyle/>
          <a:p>
            <a:fld id="{1C61BDE7-BE78-4C4A-9034-20B32A8A25B5}" type="slidenum">
              <a:rPr lang="fr-CA" smtClean="0"/>
              <a:t>3</a:t>
            </a:fld>
            <a:endParaRPr lang="fr-CA"/>
          </a:p>
        </p:txBody>
      </p:sp>
    </p:spTree>
    <p:extLst>
      <p:ext uri="{BB962C8B-B14F-4D97-AF65-F5344CB8AC3E}">
        <p14:creationId xmlns:p14="http://schemas.microsoft.com/office/powerpoint/2010/main" val="181312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200" b="0" i="0" kern="1200" dirty="0" smtClean="0">
              <a:solidFill>
                <a:schemeClr val="tx1"/>
              </a:solidFill>
              <a:effectLst/>
              <a:latin typeface="+mn-lt"/>
              <a:ea typeface="+mn-ea"/>
              <a:cs typeface="+mn-cs"/>
            </a:endParaRPr>
          </a:p>
          <a:p>
            <a:r>
              <a:rPr lang="fr-CA" sz="1200" b="1" i="0" kern="1200" dirty="0" smtClean="0">
                <a:solidFill>
                  <a:schemeClr val="tx1"/>
                </a:solidFill>
                <a:effectLst/>
                <a:latin typeface="+mn-lt"/>
                <a:ea typeface="+mn-ea"/>
                <a:cs typeface="+mn-cs"/>
              </a:rPr>
              <a:t> </a:t>
            </a:r>
            <a:endParaRPr lang="fr-CA" sz="1200" b="0" i="0" kern="1200" dirty="0" smtClean="0">
              <a:solidFill>
                <a:schemeClr val="tx1"/>
              </a:solidFill>
              <a:effectLst/>
              <a:latin typeface="+mn-lt"/>
              <a:ea typeface="+mn-ea"/>
              <a:cs typeface="+mn-cs"/>
            </a:endParaRPr>
          </a:p>
          <a:p>
            <a:endParaRPr lang="fr-CA"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C61BDE7-BE78-4C4A-9034-20B32A8A25B5}" type="slidenum">
              <a:rPr lang="fr-CA" smtClean="0"/>
              <a:t>4</a:t>
            </a:fld>
            <a:endParaRPr lang="fr-CA"/>
          </a:p>
        </p:txBody>
      </p:sp>
    </p:spTree>
    <p:extLst>
      <p:ext uri="{BB962C8B-B14F-4D97-AF65-F5344CB8AC3E}">
        <p14:creationId xmlns:p14="http://schemas.microsoft.com/office/powerpoint/2010/main" val="103988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effectLst/>
                <a:latin typeface="+mn-lt"/>
                <a:ea typeface="+mn-ea"/>
                <a:cs typeface="+mn-cs"/>
              </a:rPr>
              <a:t>Le </a:t>
            </a:r>
            <a:r>
              <a:rPr lang="fr-CA" sz="1200" b="1" i="0" kern="1200" dirty="0" smtClean="0">
                <a:solidFill>
                  <a:schemeClr val="tx1"/>
                </a:solidFill>
                <a:effectLst/>
                <a:latin typeface="+mn-lt"/>
                <a:ea typeface="+mn-ea"/>
                <a:cs typeface="+mn-cs"/>
              </a:rPr>
              <a:t>flocon de Koch</a:t>
            </a:r>
            <a:r>
              <a:rPr lang="fr-CA" sz="1200" b="0" i="0" kern="1200" dirty="0" smtClean="0">
                <a:solidFill>
                  <a:schemeClr val="tx1"/>
                </a:solidFill>
                <a:effectLst/>
                <a:latin typeface="+mn-lt"/>
                <a:ea typeface="+mn-ea"/>
                <a:cs typeface="+mn-cs"/>
              </a:rPr>
              <a:t> est l'une des premières courbes </a:t>
            </a:r>
            <a:r>
              <a:rPr lang="fr-CA" sz="1200" b="0" i="0" u="none" strike="noStrike" kern="1200" dirty="0" smtClean="0">
                <a:solidFill>
                  <a:schemeClr val="tx1"/>
                </a:solidFill>
                <a:effectLst/>
                <a:latin typeface="+mn-lt"/>
                <a:ea typeface="+mn-ea"/>
                <a:cs typeface="+mn-cs"/>
                <a:hlinkClick r:id="rId3" tooltip="Fractale"/>
              </a:rPr>
              <a:t>fractales</a:t>
            </a:r>
            <a:r>
              <a:rPr lang="fr-CA" sz="1200" b="0" i="0" u="none" strike="noStrike" kern="1200" dirty="0" smtClean="0">
                <a:solidFill>
                  <a:schemeClr val="tx1"/>
                </a:solidFill>
                <a:effectLst/>
                <a:latin typeface="+mn-lt"/>
                <a:ea typeface="+mn-ea"/>
                <a:cs typeface="+mn-cs"/>
              </a:rPr>
              <a:t>( inventée en 1</a:t>
            </a:r>
            <a:r>
              <a:rPr lang="fr-CA" sz="1200" b="0" i="0" kern="1200" dirty="0" smtClean="0">
                <a:solidFill>
                  <a:schemeClr val="tx1"/>
                </a:solidFill>
                <a:effectLst/>
                <a:latin typeface="+mn-lt"/>
                <a:ea typeface="+mn-ea"/>
                <a:cs typeface="+mn-cs"/>
              </a:rPr>
              <a:t> à avoir été décrite (bien avant l'invention du terme « fractal(e) »)</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effectLst/>
                <a:latin typeface="+mn-lt"/>
                <a:ea typeface="+mn-ea"/>
                <a:cs typeface="+mn-cs"/>
              </a:rPr>
              <a:t>On attribue la découverte des fractales à un polytechnicien </a:t>
            </a:r>
            <a:r>
              <a:rPr lang="fr-CA" sz="1200" b="0" i="0" kern="1200" dirty="0" err="1" smtClean="0">
                <a:solidFill>
                  <a:schemeClr val="tx1"/>
                </a:solidFill>
                <a:effectLst/>
                <a:latin typeface="+mn-lt"/>
                <a:ea typeface="+mn-ea"/>
                <a:cs typeface="+mn-cs"/>
              </a:rPr>
              <a:t>français,</a:t>
            </a:r>
            <a:r>
              <a:rPr lang="fr-CA" sz="1200" b="0" i="1" kern="1200" dirty="0" err="1" smtClean="0">
                <a:solidFill>
                  <a:schemeClr val="tx1"/>
                </a:solidFill>
                <a:effectLst/>
                <a:latin typeface="+mn-lt"/>
                <a:ea typeface="+mn-ea"/>
                <a:cs typeface="+mn-cs"/>
              </a:rPr>
              <a:t>Benoît</a:t>
            </a:r>
            <a:r>
              <a:rPr lang="fr-CA" sz="1200" b="0" i="1" kern="1200" dirty="0" smtClean="0">
                <a:solidFill>
                  <a:schemeClr val="tx1"/>
                </a:solidFill>
                <a:effectLst/>
                <a:latin typeface="+mn-lt"/>
                <a:ea typeface="+mn-ea"/>
                <a:cs typeface="+mn-cs"/>
              </a:rPr>
              <a:t> Mandelbrot</a:t>
            </a:r>
            <a:r>
              <a:rPr lang="fr-CA" sz="1200" b="0" i="0" kern="1200" dirty="0" smtClean="0">
                <a:solidFill>
                  <a:schemeClr val="tx1"/>
                </a:solidFill>
                <a:effectLst/>
                <a:latin typeface="+mn-lt"/>
                <a:ea typeface="+mn-ea"/>
                <a:cs typeface="+mn-cs"/>
              </a:rPr>
              <a:t> .</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1C61BDE7-BE78-4C4A-9034-20B32A8A25B5}" type="slidenum">
              <a:rPr lang="fr-CA" smtClean="0"/>
              <a:t>5</a:t>
            </a:fld>
            <a:endParaRPr lang="fr-CA"/>
          </a:p>
        </p:txBody>
      </p:sp>
    </p:spTree>
    <p:extLst>
      <p:ext uri="{BB962C8B-B14F-4D97-AF65-F5344CB8AC3E}">
        <p14:creationId xmlns:p14="http://schemas.microsoft.com/office/powerpoint/2010/main" val="280226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i="0" kern="1200" dirty="0" smtClean="0">
                <a:solidFill>
                  <a:schemeClr val="tx1"/>
                </a:solidFill>
                <a:effectLst/>
                <a:latin typeface="+mn-lt"/>
                <a:ea typeface="+mn-ea"/>
                <a:cs typeface="+mn-cs"/>
              </a:rPr>
              <a:t>Objets qui se répètent à l'infini.</a:t>
            </a:r>
            <a:endParaRPr lang="fr-CA" sz="1200" b="0" i="0" kern="1200" dirty="0" smtClean="0">
              <a:solidFill>
                <a:schemeClr val="tx1"/>
              </a:solidFill>
              <a:effectLst/>
              <a:latin typeface="+mn-lt"/>
              <a:ea typeface="+mn-ea"/>
              <a:cs typeface="+mn-cs"/>
            </a:endParaRPr>
          </a:p>
          <a:p>
            <a:r>
              <a:rPr lang="fr-CA" sz="1200" b="1" i="0" kern="1200" dirty="0" smtClean="0">
                <a:solidFill>
                  <a:schemeClr val="tx1"/>
                </a:solidFill>
                <a:effectLst/>
                <a:latin typeface="+mn-lt"/>
                <a:ea typeface="+mn-ea"/>
                <a:cs typeface="+mn-cs"/>
              </a:rPr>
              <a:t>En zoomant une partie, le tout refait son apparition.</a:t>
            </a:r>
            <a:endParaRPr lang="fr-CA" sz="1200" b="0" i="0" kern="1200" dirty="0" smtClean="0">
              <a:solidFill>
                <a:schemeClr val="tx1"/>
              </a:solidFill>
              <a:effectLst/>
              <a:latin typeface="+mn-lt"/>
              <a:ea typeface="+mn-ea"/>
              <a:cs typeface="+mn-cs"/>
            </a:endParaRPr>
          </a:p>
          <a:p>
            <a:r>
              <a:rPr lang="fr-CA" sz="1200" b="1" i="0" kern="1200" dirty="0" smtClean="0">
                <a:solidFill>
                  <a:schemeClr val="tx1"/>
                </a:solidFill>
                <a:effectLst/>
                <a:latin typeface="+mn-lt"/>
                <a:ea typeface="+mn-ea"/>
                <a:cs typeface="+mn-cs"/>
              </a:rPr>
              <a:t> </a:t>
            </a:r>
            <a:endParaRPr lang="fr-CA" sz="1200" b="0" i="0" kern="1200" dirty="0" smtClean="0">
              <a:solidFill>
                <a:schemeClr val="tx1"/>
              </a:solidFill>
              <a:effectLst/>
              <a:latin typeface="+mn-lt"/>
              <a:ea typeface="+mn-ea"/>
              <a:cs typeface="+mn-cs"/>
            </a:endParaRPr>
          </a:p>
          <a:p>
            <a:r>
              <a:rPr lang="fr-CA" sz="1200" b="0" i="0" kern="1200" dirty="0" smtClean="0">
                <a:solidFill>
                  <a:schemeClr val="tx1"/>
                </a:solidFill>
                <a:effectLst/>
                <a:latin typeface="+mn-lt"/>
                <a:ea typeface="+mn-ea"/>
                <a:cs typeface="+mn-cs"/>
              </a:rPr>
              <a:t>    </a:t>
            </a:r>
            <a:r>
              <a:rPr lang="fr-CA" sz="1200" b="1" i="0" kern="1200" dirty="0" smtClean="0">
                <a:solidFill>
                  <a:schemeClr val="tx1"/>
                </a:solidFill>
                <a:effectLst/>
                <a:latin typeface="+mn-lt"/>
                <a:ea typeface="+mn-ea"/>
                <a:cs typeface="+mn-cs"/>
              </a:rPr>
              <a:t>Autosimilarité à toutes les échelles.</a:t>
            </a:r>
            <a:endParaRPr lang="fr-CA" sz="1200" b="0" i="0" kern="1200" dirty="0" smtClean="0">
              <a:solidFill>
                <a:schemeClr val="tx1"/>
              </a:solidFill>
              <a:effectLst/>
              <a:latin typeface="+mn-lt"/>
              <a:ea typeface="+mn-ea"/>
              <a:cs typeface="+mn-cs"/>
            </a:endParaRPr>
          </a:p>
          <a:p>
            <a:r>
              <a:rPr lang="fr-CA" sz="1200" b="1" i="0" kern="1200" dirty="0" smtClean="0">
                <a:solidFill>
                  <a:schemeClr val="tx1"/>
                </a:solidFill>
                <a:effectLst/>
                <a:latin typeface="+mn-lt"/>
                <a:ea typeface="+mn-ea"/>
                <a:cs typeface="+mn-cs"/>
              </a:rPr>
              <a:t>Le même objet est observable même en augmentant l'échelle.</a:t>
            </a:r>
            <a:endParaRPr lang="fr-CA" sz="1200" b="0" i="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1C61BDE7-BE78-4C4A-9034-20B32A8A25B5}" type="slidenum">
              <a:rPr lang="fr-CA" smtClean="0"/>
              <a:t>6</a:t>
            </a:fld>
            <a:endParaRPr lang="fr-CA"/>
          </a:p>
        </p:txBody>
      </p:sp>
    </p:spTree>
    <p:extLst>
      <p:ext uri="{BB962C8B-B14F-4D97-AF65-F5344CB8AC3E}">
        <p14:creationId xmlns:p14="http://schemas.microsoft.com/office/powerpoint/2010/main" val="305019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effectLst/>
                <a:latin typeface="+mn-lt"/>
                <a:ea typeface="+mn-ea"/>
                <a:cs typeface="+mn-cs"/>
              </a:rPr>
              <a:t>On attribue la découverte des fractales à un polytechnicien </a:t>
            </a:r>
            <a:r>
              <a:rPr lang="fr-CA" sz="1200" b="0" i="0" kern="1200" dirty="0" err="1" smtClean="0">
                <a:solidFill>
                  <a:schemeClr val="tx1"/>
                </a:solidFill>
                <a:effectLst/>
                <a:latin typeface="+mn-lt"/>
                <a:ea typeface="+mn-ea"/>
                <a:cs typeface="+mn-cs"/>
              </a:rPr>
              <a:t>français,</a:t>
            </a:r>
            <a:r>
              <a:rPr lang="fr-CA" sz="1200" b="0" i="1" kern="1200" dirty="0" err="1" smtClean="0">
                <a:solidFill>
                  <a:schemeClr val="tx1"/>
                </a:solidFill>
                <a:effectLst/>
                <a:latin typeface="+mn-lt"/>
                <a:ea typeface="+mn-ea"/>
                <a:cs typeface="+mn-cs"/>
              </a:rPr>
              <a:t>Benoît</a:t>
            </a:r>
            <a:r>
              <a:rPr lang="fr-CA" sz="1200" b="0" i="1" kern="1200" dirty="0" smtClean="0">
                <a:solidFill>
                  <a:schemeClr val="tx1"/>
                </a:solidFill>
                <a:effectLst/>
                <a:latin typeface="+mn-lt"/>
                <a:ea typeface="+mn-ea"/>
                <a:cs typeface="+mn-cs"/>
              </a:rPr>
              <a:t> Mandelbrot</a:t>
            </a:r>
            <a:r>
              <a:rPr lang="fr-CA"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effectLst/>
                <a:latin typeface="+mn-lt"/>
                <a:ea typeface="+mn-ea"/>
                <a:cs typeface="+mn-cs"/>
              </a:rPr>
              <a:t>Ses premières recherches datent de 1964 où il emploie le terme de </a:t>
            </a:r>
            <a:r>
              <a:rPr lang="fr-CA" sz="1200" b="0" i="1" kern="1200" dirty="0" smtClean="0">
                <a:solidFill>
                  <a:schemeClr val="tx1"/>
                </a:solidFill>
                <a:effectLst/>
                <a:latin typeface="+mn-lt"/>
                <a:ea typeface="+mn-ea"/>
                <a:cs typeface="+mn-cs"/>
              </a:rPr>
              <a:t>self-</a:t>
            </a:r>
            <a:r>
              <a:rPr lang="fr-CA" sz="1200" b="0" i="1" kern="1200" dirty="0" err="1" smtClean="0">
                <a:solidFill>
                  <a:schemeClr val="tx1"/>
                </a:solidFill>
                <a:effectLst/>
                <a:latin typeface="+mn-lt"/>
                <a:ea typeface="+mn-ea"/>
                <a:cs typeface="+mn-cs"/>
              </a:rPr>
              <a:t>similar</a:t>
            </a:r>
            <a:r>
              <a:rPr lang="fr-CA" sz="1200" b="0" i="0" kern="1200" dirty="0" smtClean="0">
                <a:solidFill>
                  <a:schemeClr val="tx1"/>
                </a:solidFill>
                <a:effectLst/>
                <a:latin typeface="+mn-lt"/>
                <a:ea typeface="+mn-ea"/>
                <a:cs typeface="+mn-cs"/>
              </a:rPr>
              <a:t> lors d'une étude réalisée chez </a:t>
            </a:r>
            <a:r>
              <a:rPr lang="fr-CA" sz="1200" b="0" i="1" kern="1200" dirty="0" smtClean="0">
                <a:solidFill>
                  <a:schemeClr val="tx1"/>
                </a:solidFill>
                <a:effectLst/>
                <a:latin typeface="+mn-lt"/>
                <a:ea typeface="+mn-ea"/>
                <a:cs typeface="+mn-cs"/>
              </a:rPr>
              <a:t>IBM</a:t>
            </a:r>
            <a:r>
              <a:rPr lang="fr-CA" sz="1200" b="0" i="0" kern="1200" dirty="0" smtClean="0">
                <a:solidFill>
                  <a:schemeClr val="tx1"/>
                </a:solidFill>
                <a:effectLst/>
                <a:latin typeface="+mn-lt"/>
                <a:ea typeface="+mn-ea"/>
                <a:cs typeface="+mn-cs"/>
              </a:rPr>
              <a:t>. Mais c’est en 1975 qu’il expose ses travaux et donne le nom de "fractale" dans son ouvrage </a:t>
            </a:r>
            <a:r>
              <a:rPr lang="fr-CA" sz="1200" b="0" i="1" kern="1200" dirty="0" smtClean="0">
                <a:solidFill>
                  <a:schemeClr val="tx1"/>
                </a:solidFill>
                <a:effectLst/>
                <a:latin typeface="+mn-lt"/>
                <a:ea typeface="+mn-ea"/>
                <a:cs typeface="+mn-cs"/>
              </a:rPr>
              <a:t>« Les objets fractals »</a:t>
            </a:r>
            <a:r>
              <a:rPr lang="fr-CA" sz="1200" b="0" i="0" kern="1200" dirty="0" smtClean="0">
                <a:solidFill>
                  <a:schemeClr val="tx1"/>
                </a:solidFill>
                <a:effectLst/>
                <a:latin typeface="+mn-lt"/>
                <a:ea typeface="+mn-ea"/>
                <a:cs typeface="+mn-cs"/>
              </a:rPr>
              <a: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1C61BDE7-BE78-4C4A-9034-20B32A8A25B5}" type="slidenum">
              <a:rPr lang="fr-CA" smtClean="0"/>
              <a:t>7</a:t>
            </a:fld>
            <a:endParaRPr lang="fr-CA"/>
          </a:p>
        </p:txBody>
      </p:sp>
    </p:spTree>
    <p:extLst>
      <p:ext uri="{BB962C8B-B14F-4D97-AF65-F5344CB8AC3E}">
        <p14:creationId xmlns:p14="http://schemas.microsoft.com/office/powerpoint/2010/main" val="1614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Domaines d’application des fractales : compressions d’informations transmises par satellite, réalisation</a:t>
            </a:r>
            <a:r>
              <a:rPr lang="fr-CA" baseline="0" dirty="0" smtClean="0"/>
              <a:t> des paysages fantaisistes dans le film Avatar, étude du relief en géologie</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1C61BDE7-BE78-4C4A-9034-20B32A8A25B5}" type="slidenum">
              <a:rPr lang="fr-CA" smtClean="0"/>
              <a:t>13</a:t>
            </a:fld>
            <a:endParaRPr lang="fr-CA"/>
          </a:p>
        </p:txBody>
      </p:sp>
    </p:spTree>
    <p:extLst>
      <p:ext uri="{BB962C8B-B14F-4D97-AF65-F5344CB8AC3E}">
        <p14:creationId xmlns:p14="http://schemas.microsoft.com/office/powerpoint/2010/main" val="64093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Mathématicien polonais</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i="0" kern="1200" dirty="0" smtClean="0">
                <a:solidFill>
                  <a:schemeClr val="tx1"/>
                </a:solidFill>
                <a:effectLst/>
                <a:latin typeface="+mn-lt"/>
                <a:ea typeface="+mn-ea"/>
                <a:cs typeface="+mn-cs"/>
              </a:rPr>
              <a:t> Triangle de </a:t>
            </a:r>
            <a:r>
              <a:rPr lang="fr-CA" sz="1200" b="1" i="0" kern="1200" dirty="0" err="1" smtClean="0">
                <a:solidFill>
                  <a:schemeClr val="tx1"/>
                </a:solidFill>
                <a:effectLst/>
                <a:latin typeface="+mn-lt"/>
                <a:ea typeface="+mn-ea"/>
                <a:cs typeface="+mn-cs"/>
              </a:rPr>
              <a:t>Sierpinski</a:t>
            </a:r>
            <a:r>
              <a:rPr lang="fr-CA" sz="1200" b="1" i="0" kern="1200" dirty="0" smtClean="0">
                <a:solidFill>
                  <a:schemeClr val="tx1"/>
                </a:solidFill>
                <a:effectLst/>
                <a:latin typeface="+mn-lt"/>
                <a:ea typeface="+mn-ea"/>
                <a:cs typeface="+mn-cs"/>
              </a:rPr>
              <a:t>.</a:t>
            </a:r>
            <a:r>
              <a:rPr lang="fr-CA" sz="1200" b="1" i="1" kern="1200" dirty="0" smtClean="0">
                <a:solidFill>
                  <a:schemeClr val="tx1"/>
                </a:solidFill>
                <a:effectLst/>
                <a:latin typeface="+mn-lt"/>
                <a:ea typeface="+mn-ea"/>
                <a:cs typeface="+mn-cs"/>
              </a:rPr>
              <a:t> </a:t>
            </a:r>
            <a:r>
              <a:rPr lang="fr-CA" sz="1200" b="1" i="0" kern="1200" dirty="0" smtClean="0">
                <a:solidFill>
                  <a:schemeClr val="tx1"/>
                </a:solidFill>
                <a:effectLst/>
                <a:latin typeface="+mn-lt"/>
                <a:ea typeface="+mn-ea"/>
                <a:cs typeface="+mn-cs"/>
              </a:rPr>
              <a:t>– Objet </a:t>
            </a:r>
            <a:r>
              <a:rPr lang="fr-CA" sz="1200" b="1" i="0" u="none" strike="noStrike" kern="1200" dirty="0" smtClean="0">
                <a:solidFill>
                  <a:schemeClr val="tx1"/>
                </a:solidFill>
                <a:effectLst/>
                <a:latin typeface="+mn-lt"/>
                <a:ea typeface="+mn-ea"/>
                <a:cs typeface="+mn-cs"/>
                <a:hlinkClick r:id="rId3"/>
              </a:rPr>
              <a:t>fractal</a:t>
            </a:r>
            <a:r>
              <a:rPr lang="fr-CA" sz="1200" b="1" i="0" kern="1200" dirty="0" smtClean="0">
                <a:solidFill>
                  <a:schemeClr val="tx1"/>
                </a:solidFill>
                <a:effectLst/>
                <a:latin typeface="+mn-lt"/>
                <a:ea typeface="+mn-ea"/>
                <a:cs typeface="+mn-cs"/>
              </a:rPr>
              <a:t> réalisé par </a:t>
            </a:r>
            <a:r>
              <a:rPr lang="fr-CA" sz="1200" b="1" i="0" kern="1200" dirty="0" err="1" smtClean="0">
                <a:solidFill>
                  <a:schemeClr val="tx1"/>
                </a:solidFill>
                <a:effectLst/>
                <a:latin typeface="+mn-lt"/>
                <a:ea typeface="+mn-ea"/>
                <a:cs typeface="+mn-cs"/>
              </a:rPr>
              <a:t>Sierpinski</a:t>
            </a:r>
            <a:r>
              <a:rPr lang="fr-CA" sz="1200" b="1" i="0" kern="1200" dirty="0" smtClean="0">
                <a:solidFill>
                  <a:schemeClr val="tx1"/>
                </a:solidFill>
                <a:effectLst/>
                <a:latin typeface="+mn-lt"/>
                <a:ea typeface="+mn-ea"/>
                <a:cs typeface="+mn-cs"/>
              </a:rPr>
              <a:t> à partir d'un triangle équilatéral. Le triangle est d'abord partagé en quatre triangles congruents dont celui du centre est blanc. Chaque nouveau triangle de couleur est partagé selon la même règle d'une façon indéfinie. Le résultat final a un périmètre fini et une aire nulle. </a:t>
            </a:r>
          </a:p>
          <a:p>
            <a:endParaRPr lang="fr-CA" dirty="0"/>
          </a:p>
        </p:txBody>
      </p:sp>
      <p:sp>
        <p:nvSpPr>
          <p:cNvPr id="4" name="Espace réservé du numéro de diapositive 3"/>
          <p:cNvSpPr>
            <a:spLocks noGrp="1"/>
          </p:cNvSpPr>
          <p:nvPr>
            <p:ph type="sldNum" sz="quarter" idx="10"/>
          </p:nvPr>
        </p:nvSpPr>
        <p:spPr/>
        <p:txBody>
          <a:bodyPr/>
          <a:lstStyle/>
          <a:p>
            <a:fld id="{1C61BDE7-BE78-4C4A-9034-20B32A8A25B5}" type="slidenum">
              <a:rPr lang="fr-CA" smtClean="0"/>
              <a:t>14</a:t>
            </a:fld>
            <a:endParaRPr lang="fr-CA"/>
          </a:p>
        </p:txBody>
      </p:sp>
    </p:spTree>
    <p:extLst>
      <p:ext uri="{BB962C8B-B14F-4D97-AF65-F5344CB8AC3E}">
        <p14:creationId xmlns:p14="http://schemas.microsoft.com/office/powerpoint/2010/main" val="1614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877641F-8124-426B-9393-0746557E6EB4}" type="datetimeFigureOut">
              <a:rPr lang="fr-CA" smtClean="0"/>
              <a:t>2015-04-15</a:t>
            </a:fld>
            <a:endParaRPr lang="fr-CA"/>
          </a:p>
        </p:txBody>
      </p:sp>
      <p:sp>
        <p:nvSpPr>
          <p:cNvPr id="5" name="Footer Placeholder 4"/>
          <p:cNvSpPr>
            <a:spLocks noGrp="1"/>
          </p:cNvSpPr>
          <p:nvPr>
            <p:ph type="ftr" sz="quarter" idx="11"/>
          </p:nvPr>
        </p:nvSpPr>
        <p:spPr>
          <a:xfrm>
            <a:off x="1174044" y="5357592"/>
            <a:ext cx="5034845" cy="365125"/>
          </a:xfrm>
        </p:spPr>
        <p:txBody>
          <a:bodyPr/>
          <a:lstStyle/>
          <a:p>
            <a:endParaRPr lang="fr-C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84E7FE6-F30F-49BD-8381-F4DE6A82A8D8}" type="slidenum">
              <a:rPr lang="fr-CA" smtClean="0"/>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877641F-8124-426B-9393-0746557E6EB4}" type="datetimeFigureOut">
              <a:rPr lang="fr-CA" smtClean="0"/>
              <a:t>2015-04-15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84E7FE6-F30F-49BD-8381-F4DE6A82A8D8}"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877641F-8124-426B-9393-0746557E6EB4}" type="datetimeFigureOut">
              <a:rPr lang="fr-CA" smtClean="0"/>
              <a:t>2015-04-15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84E7FE6-F30F-49BD-8381-F4DE6A82A8D8}"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877641F-8124-426B-9393-0746557E6EB4}" type="datetimeFigureOut">
              <a:rPr lang="fr-CA" smtClean="0"/>
              <a:t>2015-04-15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84E7FE6-F30F-49BD-8381-F4DE6A82A8D8}"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877641F-8124-426B-9393-0746557E6EB4}" type="datetimeFigureOut">
              <a:rPr lang="fr-CA" smtClean="0"/>
              <a:t>2015-04-15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84E7FE6-F30F-49BD-8381-F4DE6A82A8D8}" type="slidenum">
              <a:rPr lang="fr-CA" smtClean="0"/>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2877641F-8124-426B-9393-0746557E6EB4}" type="datetimeFigureOut">
              <a:rPr lang="fr-CA" smtClean="0"/>
              <a:t>2015-04-15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84E7FE6-F30F-49BD-8381-F4DE6A82A8D8}" type="slidenum">
              <a:rPr lang="fr-CA" smtClean="0"/>
              <a:t>‹#›</a:t>
            </a:fld>
            <a:endParaRPr lang="fr-CA"/>
          </a:p>
        </p:txBody>
      </p:sp>
      <p:sp>
        <p:nvSpPr>
          <p:cNvPr id="9" name="Content Placeholder 8"/>
          <p:cNvSpPr>
            <a:spLocks noGrp="1"/>
          </p:cNvSpPr>
          <p:nvPr>
            <p:ph sz="quarter" idx="13"/>
          </p:nvPr>
        </p:nvSpPr>
        <p:spPr>
          <a:xfrm>
            <a:off x="1298448" y="2121407"/>
            <a:ext cx="3200400" cy="360273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2877641F-8124-426B-9393-0746557E6EB4}" type="datetimeFigureOut">
              <a:rPr lang="fr-CA" smtClean="0"/>
              <a:t>2015-04-15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84E7FE6-F30F-49BD-8381-F4DE6A82A8D8}" type="slidenum">
              <a:rPr lang="fr-CA" smtClean="0"/>
              <a:t>‹#›</a:t>
            </a:fld>
            <a:endParaRPr lang="fr-CA"/>
          </a:p>
        </p:txBody>
      </p:sp>
      <p:sp>
        <p:nvSpPr>
          <p:cNvPr id="11" name="Content Placeholder 10"/>
          <p:cNvSpPr>
            <a:spLocks noGrp="1"/>
          </p:cNvSpPr>
          <p:nvPr>
            <p:ph sz="quarter" idx="13"/>
          </p:nvPr>
        </p:nvSpPr>
        <p:spPr>
          <a:xfrm>
            <a:off x="1298448" y="2944368"/>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2877641F-8124-426B-9393-0746557E6EB4}" type="datetimeFigureOut">
              <a:rPr lang="fr-CA" smtClean="0"/>
              <a:t>2015-04-15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84E7FE6-F30F-49BD-8381-F4DE6A82A8D8}" type="slidenum">
              <a:rPr lang="fr-CA" smtClean="0"/>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7641F-8124-426B-9393-0746557E6EB4}" type="datetimeFigureOut">
              <a:rPr lang="fr-CA" smtClean="0"/>
              <a:t>2015-04-15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84E7FE6-F30F-49BD-8381-F4DE6A82A8D8}"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2877641F-8124-426B-9393-0746557E6EB4}" type="datetimeFigureOut">
              <a:rPr lang="fr-CA" smtClean="0"/>
              <a:t>2015-04-15</a:t>
            </a:fld>
            <a:endParaRPr lang="fr-CA"/>
          </a:p>
        </p:txBody>
      </p:sp>
      <p:sp>
        <p:nvSpPr>
          <p:cNvPr id="6" name="Footer Placeholder 5"/>
          <p:cNvSpPr>
            <a:spLocks noGrp="1"/>
          </p:cNvSpPr>
          <p:nvPr>
            <p:ph type="ftr" sz="quarter" idx="11"/>
          </p:nvPr>
        </p:nvSpPr>
        <p:spPr>
          <a:xfrm rot="-60000">
            <a:off x="914554" y="5829261"/>
            <a:ext cx="3522607" cy="365125"/>
          </a:xfrm>
        </p:spPr>
        <p:txBody>
          <a:bodyPr/>
          <a:lstStyle/>
          <a:p>
            <a:endParaRPr lang="fr-CA"/>
          </a:p>
        </p:txBody>
      </p:sp>
      <p:sp>
        <p:nvSpPr>
          <p:cNvPr id="7" name="Slide Number Placeholder 6"/>
          <p:cNvSpPr>
            <a:spLocks noGrp="1"/>
          </p:cNvSpPr>
          <p:nvPr>
            <p:ph type="sldNum" sz="quarter" idx="12"/>
          </p:nvPr>
        </p:nvSpPr>
        <p:spPr>
          <a:xfrm rot="60000">
            <a:off x="7557313" y="5896961"/>
            <a:ext cx="554023" cy="365125"/>
          </a:xfrm>
        </p:spPr>
        <p:txBody>
          <a:bodyPr/>
          <a:lstStyle/>
          <a:p>
            <a:fld id="{784E7FE6-F30F-49BD-8381-F4DE6A82A8D8}"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2877641F-8124-426B-9393-0746557E6EB4}" type="datetimeFigureOut">
              <a:rPr lang="fr-CA" smtClean="0"/>
              <a:t>2015-04-15</a:t>
            </a:fld>
            <a:endParaRPr lang="fr-CA"/>
          </a:p>
        </p:txBody>
      </p:sp>
      <p:sp>
        <p:nvSpPr>
          <p:cNvPr id="6" name="Footer Placeholder 5"/>
          <p:cNvSpPr>
            <a:spLocks noGrp="1"/>
          </p:cNvSpPr>
          <p:nvPr>
            <p:ph type="ftr" sz="quarter" idx="11"/>
          </p:nvPr>
        </p:nvSpPr>
        <p:spPr>
          <a:xfrm rot="-60000">
            <a:off x="914569" y="5831037"/>
            <a:ext cx="3319043" cy="365125"/>
          </a:xfrm>
        </p:spPr>
        <p:txBody>
          <a:bodyPr/>
          <a:lstStyle/>
          <a:p>
            <a:endParaRPr lang="fr-CA"/>
          </a:p>
        </p:txBody>
      </p:sp>
      <p:sp>
        <p:nvSpPr>
          <p:cNvPr id="7" name="Slide Number Placeholder 6"/>
          <p:cNvSpPr>
            <a:spLocks noGrp="1"/>
          </p:cNvSpPr>
          <p:nvPr>
            <p:ph type="sldNum" sz="quarter" idx="12"/>
          </p:nvPr>
        </p:nvSpPr>
        <p:spPr>
          <a:xfrm rot="60000">
            <a:off x="7562089" y="5900026"/>
            <a:ext cx="554023" cy="365125"/>
          </a:xfrm>
        </p:spPr>
        <p:txBody>
          <a:bodyPr/>
          <a:lstStyle/>
          <a:p>
            <a:fld id="{784E7FE6-F30F-49BD-8381-F4DE6A82A8D8}" type="slidenum">
              <a:rPr lang="fr-CA" smtClean="0"/>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877641F-8124-426B-9393-0746557E6EB4}" type="datetimeFigureOut">
              <a:rPr lang="fr-CA" smtClean="0"/>
              <a:t>2015-04-15</a:t>
            </a:fld>
            <a:endParaRPr lang="fr-C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r-C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84E7FE6-F30F-49BD-8381-F4DE6A82A8D8}" type="slidenum">
              <a:rPr lang="fr-CA" smtClean="0"/>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youtu.be/RZL0SLf04yM"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wXBJfaZ2LvU" TargetMode="External"/><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hyperlink" Target="http://www.shodor.org/interactivate/activities/SierpinskiTriangl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upload.wikimedia.org/wikipedia/commons/b/bf/Koch_anime.gif"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 Id="rId3" Type="http://schemas.openxmlformats.org/officeDocument/2006/relationships/hyperlink" Target="https://instagram.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www.mathcurve.com/fractals/koch/koch.shtml" TargetMode="External"/><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fractales_et_arts.pptx" TargetMode="External"/><Relationship Id="rId5" Type="http://schemas.openxmlformats.org/officeDocument/2006/relationships/hyperlink" Target="http://youtu.be/pAiR7g5xzaQ" TargetMode="External"/><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372970" y="908720"/>
            <a:ext cx="6254044" cy="1362075"/>
          </a:xfrm>
        </p:spPr>
        <p:txBody>
          <a:bodyPr/>
          <a:lstStyle/>
          <a:p>
            <a:r>
              <a:rPr lang="fr-CA" dirty="0" smtClean="0"/>
              <a:t>Quand les mathématiques et les arts se rejoignent…</a:t>
            </a:r>
            <a:endParaRPr lang="fr-CA" dirty="0"/>
          </a:p>
        </p:txBody>
      </p:sp>
      <p:sp>
        <p:nvSpPr>
          <p:cNvPr id="6" name="Espace réservé du texte 5"/>
          <p:cNvSpPr>
            <a:spLocks noGrp="1"/>
          </p:cNvSpPr>
          <p:nvPr>
            <p:ph type="body" idx="1"/>
          </p:nvPr>
        </p:nvSpPr>
        <p:spPr/>
        <p:txBody>
          <a:bodyPr/>
          <a:lstStyle/>
          <a:p>
            <a:endParaRPr lang="fr-CA" dirty="0"/>
          </a:p>
        </p:txBody>
      </p:sp>
      <p:pic>
        <p:nvPicPr>
          <p:cNvPr id="4" name="Picture 6" descr="Fractal In The Sky by M-C-Escher-Sty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1670" y="2276872"/>
            <a:ext cx="367240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20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CA" sz="3200" b="1" dirty="0"/>
              <a:t>Objets fractals dans la nature</a:t>
            </a:r>
            <a:endParaRPr lang="fr-CA" sz="3200" dirty="0"/>
          </a:p>
        </p:txBody>
      </p:sp>
      <p:sp>
        <p:nvSpPr>
          <p:cNvPr id="6" name="ZoneTexte 5"/>
          <p:cNvSpPr txBox="1"/>
          <p:nvPr/>
        </p:nvSpPr>
        <p:spPr>
          <a:xfrm>
            <a:off x="1115616" y="2348880"/>
            <a:ext cx="2088232" cy="461665"/>
          </a:xfrm>
          <a:prstGeom prst="rect">
            <a:avLst/>
          </a:prstGeom>
          <a:noFill/>
        </p:spPr>
        <p:txBody>
          <a:bodyPr wrap="square" rtlCol="0">
            <a:spAutoFit/>
          </a:bodyPr>
          <a:lstStyle/>
          <a:p>
            <a:r>
              <a:rPr lang="fr-CA" sz="2400" b="1" dirty="0" smtClean="0"/>
              <a:t>Fougères</a:t>
            </a:r>
            <a:endParaRPr lang="fr-CA" sz="2400" b="1"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6067"/>
          <a:stretch/>
        </p:blipFill>
        <p:spPr bwMode="auto">
          <a:xfrm>
            <a:off x="1098725" y="3179877"/>
            <a:ext cx="2660898" cy="254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4184" y="1052736"/>
            <a:ext cx="5959339" cy="499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59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1000"/>
                                        <p:tgtEl>
                                          <p:spTgt spid="6147"/>
                                        </p:tgtEl>
                                      </p:cBhvr>
                                    </p:animEffect>
                                    <p:anim calcmode="lin" valueType="num">
                                      <p:cBhvr>
                                        <p:cTn id="13" dur="1000" fill="hold"/>
                                        <p:tgtEl>
                                          <p:spTgt spid="6147"/>
                                        </p:tgtEl>
                                        <p:attrNameLst>
                                          <p:attrName>ppt_x</p:attrName>
                                        </p:attrNameLst>
                                      </p:cBhvr>
                                      <p:tavLst>
                                        <p:tav tm="0">
                                          <p:val>
                                            <p:strVal val="#ppt_x"/>
                                          </p:val>
                                        </p:tav>
                                        <p:tav tm="100000">
                                          <p:val>
                                            <p:strVal val="#ppt_x"/>
                                          </p:val>
                                        </p:tav>
                                      </p:tavLst>
                                    </p:anim>
                                    <p:anim calcmode="lin" valueType="num">
                                      <p:cBhvr>
                                        <p:cTn id="14"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1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circle(in)">
                                      <p:cBhvr>
                                        <p:cTn id="2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CA" sz="3200" b="1" dirty="0"/>
              <a:t>Objets fractals dans la nature</a:t>
            </a:r>
            <a:endParaRPr lang="fr-CA" sz="3200" dirty="0"/>
          </a:p>
        </p:txBody>
      </p:sp>
      <p:sp>
        <p:nvSpPr>
          <p:cNvPr id="6" name="ZoneTexte 5"/>
          <p:cNvSpPr txBox="1"/>
          <p:nvPr/>
        </p:nvSpPr>
        <p:spPr>
          <a:xfrm>
            <a:off x="1115616" y="2348880"/>
            <a:ext cx="2088232" cy="830997"/>
          </a:xfrm>
          <a:prstGeom prst="rect">
            <a:avLst/>
          </a:prstGeom>
          <a:noFill/>
        </p:spPr>
        <p:txBody>
          <a:bodyPr wrap="square" rtlCol="0">
            <a:spAutoFit/>
          </a:bodyPr>
          <a:lstStyle/>
          <a:p>
            <a:r>
              <a:rPr lang="fr-CA" sz="2400" b="1" dirty="0" smtClean="0"/>
              <a:t>Poumons humains</a:t>
            </a:r>
            <a:endParaRPr lang="fr-CA" sz="24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2166938"/>
            <a:ext cx="3845924" cy="320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520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CA" sz="3200" b="1" dirty="0"/>
              <a:t>Objets fractals dans la nature</a:t>
            </a:r>
            <a:endParaRPr lang="fr-CA" sz="3200" dirty="0"/>
          </a:p>
        </p:txBody>
      </p:sp>
      <p:sp>
        <p:nvSpPr>
          <p:cNvPr id="6" name="ZoneTexte 5"/>
          <p:cNvSpPr txBox="1"/>
          <p:nvPr/>
        </p:nvSpPr>
        <p:spPr>
          <a:xfrm>
            <a:off x="1115616" y="2348880"/>
            <a:ext cx="2088232" cy="830997"/>
          </a:xfrm>
          <a:prstGeom prst="rect">
            <a:avLst/>
          </a:prstGeom>
          <a:noFill/>
        </p:spPr>
        <p:txBody>
          <a:bodyPr wrap="square" rtlCol="0">
            <a:spAutoFit/>
          </a:bodyPr>
          <a:lstStyle/>
          <a:p>
            <a:r>
              <a:rPr lang="fr-CA" sz="2400" b="1" dirty="0" smtClean="0"/>
              <a:t>Flocon de neige</a:t>
            </a:r>
            <a:endParaRPr lang="fr-CA" sz="2400" b="1"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7" t="2539" r="867" b="49207"/>
          <a:stretch/>
        </p:blipFill>
        <p:spPr bwMode="auto">
          <a:xfrm>
            <a:off x="2771799" y="1988840"/>
            <a:ext cx="546461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394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CA" sz="3200" b="1" dirty="0"/>
              <a:t>Objets fractals dans la nature</a:t>
            </a:r>
            <a:endParaRPr lang="fr-CA" sz="3200" dirty="0"/>
          </a:p>
        </p:txBody>
      </p:sp>
      <p:sp>
        <p:nvSpPr>
          <p:cNvPr id="6" name="ZoneTexte 5"/>
          <p:cNvSpPr txBox="1"/>
          <p:nvPr/>
        </p:nvSpPr>
        <p:spPr>
          <a:xfrm>
            <a:off x="1115616" y="2348880"/>
            <a:ext cx="2088232" cy="461665"/>
          </a:xfrm>
          <a:prstGeom prst="rect">
            <a:avLst/>
          </a:prstGeom>
          <a:noFill/>
        </p:spPr>
        <p:txBody>
          <a:bodyPr wrap="square" rtlCol="0">
            <a:spAutoFit/>
          </a:bodyPr>
          <a:lstStyle/>
          <a:p>
            <a:r>
              <a:rPr lang="fr-CA" sz="2400" b="1" dirty="0" smtClean="0"/>
              <a:t>Ananas</a:t>
            </a:r>
            <a:endParaRPr lang="fr-CA" sz="2400"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323994"/>
            <a:ext cx="44577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99592" y="5681883"/>
            <a:ext cx="2520280" cy="369332"/>
          </a:xfrm>
          <a:prstGeom prst="rect">
            <a:avLst/>
          </a:prstGeom>
          <a:noFill/>
        </p:spPr>
        <p:txBody>
          <a:bodyPr wrap="square" rtlCol="0">
            <a:spAutoFit/>
          </a:bodyPr>
          <a:lstStyle/>
          <a:p>
            <a:r>
              <a:rPr lang="fr-CA" dirty="0" smtClean="0">
                <a:hlinkClick r:id="rId4"/>
              </a:rPr>
              <a:t>La nature fractale</a:t>
            </a:r>
            <a:endParaRPr lang="fr-CA" dirty="0"/>
          </a:p>
        </p:txBody>
      </p:sp>
    </p:spTree>
    <p:extLst>
      <p:ext uri="{BB962C8B-B14F-4D97-AF65-F5344CB8AC3E}">
        <p14:creationId xmlns:p14="http://schemas.microsoft.com/office/powerpoint/2010/main" val="400547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60000">
            <a:off x="1056491" y="1223383"/>
            <a:ext cx="3064827" cy="1503037"/>
          </a:xfrm>
        </p:spPr>
        <p:txBody>
          <a:bodyPr>
            <a:normAutofit/>
          </a:bodyPr>
          <a:lstStyle/>
          <a:p>
            <a:r>
              <a:rPr lang="fr-CA" sz="2800" dirty="0" smtClean="0"/>
              <a:t>Triangle de </a:t>
            </a:r>
            <a:br>
              <a:rPr lang="fr-CA" sz="2800" dirty="0" smtClean="0"/>
            </a:br>
            <a:r>
              <a:rPr lang="fr-CA" sz="2800" dirty="0" smtClean="0"/>
              <a:t>SIERPINSKI</a:t>
            </a:r>
            <a:br>
              <a:rPr lang="fr-CA" sz="2800" dirty="0" smtClean="0"/>
            </a:br>
            <a:endParaRPr lang="fr-CA" sz="2800" dirty="0"/>
          </a:p>
        </p:txBody>
      </p:sp>
      <p:sp>
        <p:nvSpPr>
          <p:cNvPr id="7" name="ZoneTexte 6"/>
          <p:cNvSpPr txBox="1"/>
          <p:nvPr/>
        </p:nvSpPr>
        <p:spPr>
          <a:xfrm>
            <a:off x="4860032" y="5099604"/>
            <a:ext cx="3312368" cy="646331"/>
          </a:xfrm>
          <a:prstGeom prst="rect">
            <a:avLst/>
          </a:prstGeom>
          <a:noFill/>
        </p:spPr>
        <p:txBody>
          <a:bodyPr wrap="square" rtlCol="0">
            <a:spAutoFit/>
          </a:bodyPr>
          <a:lstStyle/>
          <a:p>
            <a:pPr algn="ctr"/>
            <a:r>
              <a:rPr lang="fr-CA" dirty="0" err="1" smtClean="0"/>
              <a:t>Waclaw</a:t>
            </a:r>
            <a:r>
              <a:rPr lang="fr-CA" dirty="0" smtClean="0"/>
              <a:t> </a:t>
            </a:r>
            <a:r>
              <a:rPr lang="fr-CA" dirty="0" err="1" smtClean="0"/>
              <a:t>Sierpinski</a:t>
            </a:r>
            <a:endParaRPr lang="fr-CA" dirty="0" smtClean="0"/>
          </a:p>
          <a:p>
            <a:pPr algn="ctr"/>
            <a:r>
              <a:rPr lang="fr-CA" dirty="0" smtClean="0"/>
              <a:t>1882-1969</a:t>
            </a:r>
            <a:endParaRPr lang="fr-CA"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1484784"/>
            <a:ext cx="25527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http://upload.wikimedia.org/wikipedia/commons/0/0c/Sierpinsk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7" descr="http://upload.wikimedia.org/wikipedia/commons/0/0c/Sierpinsk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41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55" y="2953973"/>
            <a:ext cx="3384376" cy="300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635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arn(inVertical)">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barn(inVertical)">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59632" y="983627"/>
            <a:ext cx="5760640" cy="1077218"/>
          </a:xfrm>
          <a:prstGeom prst="rect">
            <a:avLst/>
          </a:prstGeom>
          <a:noFill/>
        </p:spPr>
        <p:txBody>
          <a:bodyPr wrap="square" rtlCol="0">
            <a:spAutoFit/>
          </a:bodyPr>
          <a:lstStyle/>
          <a:p>
            <a:pPr algn="ctr"/>
            <a:r>
              <a:rPr lang="fr-CA" sz="3200" b="1" dirty="0" smtClean="0">
                <a:hlinkClick r:id="rId2"/>
              </a:rPr>
              <a:t>Comment créer le triangle de </a:t>
            </a:r>
            <a:r>
              <a:rPr lang="fr-CA" sz="3200" b="1" dirty="0" err="1" smtClean="0">
                <a:hlinkClick r:id="rId2"/>
              </a:rPr>
              <a:t>Sierpinski</a:t>
            </a:r>
            <a:r>
              <a:rPr lang="fr-CA" sz="3200" b="1" dirty="0" smtClean="0">
                <a:hlinkClick r:id="rId2"/>
              </a:rPr>
              <a:t>?</a:t>
            </a:r>
            <a:endParaRPr lang="fr-CA" sz="3200" b="1" dirty="0"/>
          </a:p>
        </p:txBody>
      </p:sp>
      <p:sp>
        <p:nvSpPr>
          <p:cNvPr id="5" name="ZoneTexte 4"/>
          <p:cNvSpPr txBox="1"/>
          <p:nvPr/>
        </p:nvSpPr>
        <p:spPr>
          <a:xfrm rot="19968134">
            <a:off x="534292" y="3023378"/>
            <a:ext cx="4968552" cy="523220"/>
          </a:xfrm>
          <a:prstGeom prst="rect">
            <a:avLst/>
          </a:prstGeom>
          <a:noFill/>
        </p:spPr>
        <p:txBody>
          <a:bodyPr wrap="square" rtlCol="0">
            <a:spAutoFit/>
          </a:bodyPr>
          <a:lstStyle/>
          <a:p>
            <a:r>
              <a:rPr lang="fr-CA" sz="2800" b="1" dirty="0"/>
              <a:t>E</a:t>
            </a:r>
            <a:r>
              <a:rPr lang="fr-CA" sz="2800" b="1" dirty="0" smtClean="0"/>
              <a:t>t la pyramide de </a:t>
            </a:r>
            <a:r>
              <a:rPr lang="fr-CA" sz="2800" b="1" dirty="0" err="1" smtClean="0"/>
              <a:t>Sierpinski</a:t>
            </a:r>
            <a:r>
              <a:rPr lang="fr-CA" sz="2800" b="1" dirty="0" smtClean="0"/>
              <a:t>...</a:t>
            </a:r>
            <a:endParaRPr lang="fr-CA" sz="2800" b="1" dirty="0"/>
          </a:p>
        </p:txBody>
      </p:sp>
      <p:pic>
        <p:nvPicPr>
          <p:cNvPr id="5124" name="Picture 4" descr="http://makezineblog.files.wordpress.com/2010/02/sierpinski-tetrahedr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651234"/>
            <a:ext cx="3204356" cy="308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38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circle(in)">
                                      <p:cBhvr>
                                        <p:cTn id="1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rgbClr val="CCFFCC"/>
          </a:solidFill>
        </p:spPr>
        <p:txBody>
          <a:bodyPr/>
          <a:lstStyle/>
          <a:p>
            <a:r>
              <a:rPr lang="fr-FR" dirty="0" smtClean="0"/>
              <a:t>Art et Fractales</a:t>
            </a:r>
            <a:endParaRPr lang="fr-FR" dirty="0"/>
          </a:p>
        </p:txBody>
      </p:sp>
      <p:sp>
        <p:nvSpPr>
          <p:cNvPr id="3" name="Sous-titre 2"/>
          <p:cNvSpPr>
            <a:spLocks noGrp="1"/>
          </p:cNvSpPr>
          <p:nvPr>
            <p:ph type="subTitle" idx="1"/>
          </p:nvPr>
        </p:nvSpPr>
        <p:spPr>
          <a:solidFill>
            <a:srgbClr val="CCFFCC"/>
          </a:solidFill>
        </p:spPr>
        <p:txBody>
          <a:bodyPr/>
          <a:lstStyle/>
          <a:p>
            <a:r>
              <a:rPr lang="fr-FR" dirty="0" smtClean="0">
                <a:solidFill>
                  <a:schemeClr val="tx1"/>
                </a:solidFill>
              </a:rPr>
              <a:t>Les mathématiques dans les arts visuels</a:t>
            </a:r>
            <a:endParaRPr lang="fr-FR" dirty="0">
              <a:solidFill>
                <a:schemeClr val="tx1"/>
              </a:solidFill>
            </a:endParaRPr>
          </a:p>
        </p:txBody>
      </p:sp>
    </p:spTree>
    <p:extLst>
      <p:ext uri="{BB962C8B-B14F-4D97-AF65-F5344CB8AC3E}">
        <p14:creationId xmlns:p14="http://schemas.microsoft.com/office/powerpoint/2010/main" val="2319962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371766289653c200c14abb73a7ed5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100" y="1397000"/>
            <a:ext cx="3479800" cy="4064000"/>
          </a:xfrm>
          <a:prstGeom prst="rect">
            <a:avLst/>
          </a:prstGeom>
        </p:spPr>
      </p:pic>
      <p:sp>
        <p:nvSpPr>
          <p:cNvPr id="5" name="ZoneTexte 4"/>
          <p:cNvSpPr txBox="1"/>
          <p:nvPr/>
        </p:nvSpPr>
        <p:spPr>
          <a:xfrm>
            <a:off x="1979712" y="764704"/>
            <a:ext cx="5789692" cy="646331"/>
          </a:xfrm>
          <a:prstGeom prst="rect">
            <a:avLst/>
          </a:prstGeom>
          <a:noFill/>
        </p:spPr>
        <p:txBody>
          <a:bodyPr wrap="square" rtlCol="0">
            <a:spAutoFit/>
          </a:bodyPr>
          <a:lstStyle/>
          <a:p>
            <a:r>
              <a:rPr lang="fr-FR" dirty="0" smtClean="0"/>
              <a:t>Les artistes et les mathématiques: fractales et nombre d’or, qui sont considérés comme des calculs sacrés.</a:t>
            </a:r>
            <a:endParaRPr lang="fr-FR" dirty="0"/>
          </a:p>
        </p:txBody>
      </p:sp>
      <p:sp>
        <p:nvSpPr>
          <p:cNvPr id="6" name="ZoneTexte 5"/>
          <p:cNvSpPr txBox="1"/>
          <p:nvPr/>
        </p:nvSpPr>
        <p:spPr>
          <a:xfrm>
            <a:off x="827584" y="5589240"/>
            <a:ext cx="7704856" cy="338554"/>
          </a:xfrm>
          <a:prstGeom prst="rect">
            <a:avLst/>
          </a:prstGeom>
          <a:noFill/>
        </p:spPr>
        <p:txBody>
          <a:bodyPr wrap="square" rtlCol="0">
            <a:spAutoFit/>
          </a:bodyPr>
          <a:lstStyle/>
          <a:p>
            <a:r>
              <a:rPr lang="fr-FR" sz="1600" dirty="0" smtClean="0"/>
              <a:t>Ici, le nautilus, un coquillage construit selon les critères mathématiques fractales.</a:t>
            </a:r>
            <a:endParaRPr lang="fr-FR" sz="1600" dirty="0"/>
          </a:p>
        </p:txBody>
      </p:sp>
    </p:spTree>
    <p:extLst>
      <p:ext uri="{BB962C8B-B14F-4D97-AF65-F5344CB8AC3E}">
        <p14:creationId xmlns:p14="http://schemas.microsoft.com/office/powerpoint/2010/main" val="42576446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969145"/>
            <a:ext cx="3672407" cy="2808311"/>
          </a:xfrm>
          <a:prstGeom prst="rect">
            <a:avLst/>
          </a:prstGeom>
        </p:spPr>
      </p:pic>
      <p:sp>
        <p:nvSpPr>
          <p:cNvPr id="3" name="ZoneTexte 2"/>
          <p:cNvSpPr txBox="1"/>
          <p:nvPr/>
        </p:nvSpPr>
        <p:spPr>
          <a:xfrm>
            <a:off x="1187624" y="3284984"/>
            <a:ext cx="6912768" cy="2800767"/>
          </a:xfrm>
          <a:prstGeom prst="rect">
            <a:avLst/>
          </a:prstGeom>
          <a:noFill/>
        </p:spPr>
        <p:txBody>
          <a:bodyPr wrap="square" rtlCol="0">
            <a:spAutoFit/>
          </a:bodyPr>
          <a:lstStyle/>
          <a:p>
            <a:endParaRPr lang="fr-FR" dirty="0" smtClean="0"/>
          </a:p>
          <a:p>
            <a:endParaRPr lang="fr-FR" dirty="0" smtClean="0"/>
          </a:p>
          <a:p>
            <a:r>
              <a:rPr lang="fr-FR" dirty="0"/>
              <a:t>	</a:t>
            </a:r>
            <a:r>
              <a:rPr lang="fr-FR" sz="2000" b="1" dirty="0" smtClean="0"/>
              <a:t>Dans </a:t>
            </a:r>
            <a:r>
              <a:rPr lang="fr-FR" sz="2000" b="1" dirty="0"/>
              <a:t>la salle de bain, tenez un petit miroir portatif derrière votre tête et regardez-vous dans le grand miroir</a:t>
            </a:r>
            <a:r>
              <a:rPr lang="fr-FR" sz="2000" b="1" dirty="0" smtClean="0"/>
              <a:t>.</a:t>
            </a:r>
          </a:p>
          <a:p>
            <a:r>
              <a:rPr lang="fr-FR" sz="2000" b="1" dirty="0" smtClean="0"/>
              <a:t>        </a:t>
            </a:r>
            <a:r>
              <a:rPr lang="fr-FR" sz="2000" b="1" dirty="0"/>
              <a:t>Positionnez le petit miroir pour voir votre portrait dans le grand miroir.</a:t>
            </a:r>
          </a:p>
          <a:p>
            <a:r>
              <a:rPr lang="fr-FR" sz="2000" b="1" dirty="0" smtClean="0"/>
              <a:t>       </a:t>
            </a:r>
            <a:r>
              <a:rPr lang="fr-FR" sz="2000" b="1" dirty="0"/>
              <a:t>Si vous ajustez le petit miroir, vous aller voir votre portrait une nouvelle fois au loin, puis encore une fois plus loin</a:t>
            </a:r>
            <a:r>
              <a:rPr lang="fr-FR" sz="2000" b="1" dirty="0" smtClean="0"/>
              <a:t>. On appelle ça une mise en abîme.</a:t>
            </a:r>
            <a:endParaRPr lang="fr-FR" sz="2000" b="1" dirty="0"/>
          </a:p>
        </p:txBody>
      </p:sp>
      <p:sp>
        <p:nvSpPr>
          <p:cNvPr id="9" name="Rectangle 8"/>
          <p:cNvSpPr/>
          <p:nvPr/>
        </p:nvSpPr>
        <p:spPr>
          <a:xfrm flipH="1">
            <a:off x="1043608" y="1412776"/>
            <a:ext cx="2952328" cy="19442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ln>
                  <a:solidFill>
                    <a:schemeClr val="bg2">
                      <a:lumMod val="50000"/>
                    </a:schemeClr>
                  </a:solidFill>
                </a:ln>
                <a:solidFill>
                  <a:schemeClr val="bg2">
                    <a:lumMod val="10000"/>
                  </a:schemeClr>
                </a:solidFill>
              </a:rPr>
              <a:t>Comprendre le phénomène naturel des fractales: mise en abîme</a:t>
            </a:r>
            <a:endParaRPr lang="fr-FR" sz="2000" dirty="0">
              <a:ln>
                <a:solidFill>
                  <a:schemeClr val="bg2">
                    <a:lumMod val="50000"/>
                  </a:schemeClr>
                </a:solidFill>
              </a:ln>
              <a:solidFill>
                <a:schemeClr val="bg2">
                  <a:lumMod val="10000"/>
                </a:schemeClr>
              </a:solidFill>
            </a:endParaRPr>
          </a:p>
        </p:txBody>
      </p:sp>
    </p:spTree>
    <p:extLst>
      <p:ext uri="{BB962C8B-B14F-4D97-AF65-F5344CB8AC3E}">
        <p14:creationId xmlns:p14="http://schemas.microsoft.com/office/powerpoint/2010/main" val="13135834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5c822abf8a592c4241c7a88a43d53c8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548680"/>
            <a:ext cx="3960440" cy="5592788"/>
          </a:xfrm>
          <a:prstGeom prst="rect">
            <a:avLst/>
          </a:prstGeom>
        </p:spPr>
      </p:pic>
      <p:sp>
        <p:nvSpPr>
          <p:cNvPr id="4" name="ZoneTexte 3"/>
          <p:cNvSpPr txBox="1"/>
          <p:nvPr/>
        </p:nvSpPr>
        <p:spPr>
          <a:xfrm>
            <a:off x="6588224" y="5877272"/>
            <a:ext cx="1787669" cy="369332"/>
          </a:xfrm>
          <a:prstGeom prst="rect">
            <a:avLst/>
          </a:prstGeom>
          <a:noFill/>
        </p:spPr>
        <p:txBody>
          <a:bodyPr wrap="none" rtlCol="0">
            <a:spAutoFit/>
          </a:bodyPr>
          <a:lstStyle/>
          <a:p>
            <a:r>
              <a:rPr lang="fr-FR" dirty="0" smtClean="0"/>
              <a:t>Source </a:t>
            </a:r>
            <a:r>
              <a:rPr lang="fr-FR" dirty="0" err="1" smtClean="0"/>
              <a:t>Pinterest</a:t>
            </a:r>
            <a:endParaRPr lang="fr-FR" dirty="0"/>
          </a:p>
        </p:txBody>
      </p:sp>
      <p:sp>
        <p:nvSpPr>
          <p:cNvPr id="5" name="ZoneTexte 4"/>
          <p:cNvSpPr txBox="1"/>
          <p:nvPr/>
        </p:nvSpPr>
        <p:spPr>
          <a:xfrm>
            <a:off x="899592" y="980728"/>
            <a:ext cx="1415472" cy="369332"/>
          </a:xfrm>
          <a:prstGeom prst="rect">
            <a:avLst/>
          </a:prstGeom>
          <a:noFill/>
        </p:spPr>
        <p:txBody>
          <a:bodyPr wrap="none" rtlCol="0">
            <a:spAutoFit/>
          </a:bodyPr>
          <a:lstStyle/>
          <a:p>
            <a:r>
              <a:rPr lang="fr-FR" dirty="0" smtClean="0"/>
              <a:t>Fractales 2D</a:t>
            </a:r>
            <a:endParaRPr lang="fr-FR" dirty="0"/>
          </a:p>
        </p:txBody>
      </p:sp>
    </p:spTree>
    <p:extLst>
      <p:ext uri="{BB962C8B-B14F-4D97-AF65-F5344CB8AC3E}">
        <p14:creationId xmlns:p14="http://schemas.microsoft.com/office/powerpoint/2010/main" val="18942138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Le flocon de  Koch</a:t>
            </a:r>
            <a:endParaRPr lang="fr-CA" dirty="0"/>
          </a:p>
        </p:txBody>
      </p:sp>
      <p:sp>
        <p:nvSpPr>
          <p:cNvPr id="5" name="Sous-titre 4"/>
          <p:cNvSpPr>
            <a:spLocks noGrp="1"/>
          </p:cNvSpPr>
          <p:nvPr>
            <p:ph type="subTitle" idx="1"/>
          </p:nvPr>
        </p:nvSpPr>
        <p:spPr/>
        <p:txBody>
          <a:bodyPr/>
          <a:lstStyle/>
          <a:p>
            <a:r>
              <a:rPr lang="fr-CA" dirty="0" smtClean="0"/>
              <a:t>Un modèle mathématique particulier</a:t>
            </a:r>
            <a:endParaRPr lang="fr-CA" dirty="0"/>
          </a:p>
        </p:txBody>
      </p:sp>
    </p:spTree>
    <p:extLst>
      <p:ext uri="{BB962C8B-B14F-4D97-AF65-F5344CB8AC3E}">
        <p14:creationId xmlns:p14="http://schemas.microsoft.com/office/powerpoint/2010/main" val="38321668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a5cbe35a3d478de59d14e3c803d08a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044" y="591578"/>
            <a:ext cx="4832228" cy="5573726"/>
          </a:xfrm>
          <a:prstGeom prst="rect">
            <a:avLst/>
          </a:prstGeom>
        </p:spPr>
      </p:pic>
    </p:spTree>
    <p:extLst>
      <p:ext uri="{BB962C8B-B14F-4D97-AF65-F5344CB8AC3E}">
        <p14:creationId xmlns:p14="http://schemas.microsoft.com/office/powerpoint/2010/main" val="21450033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30a43ff984b1a1e172b1a69d47964c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548680"/>
            <a:ext cx="5832648" cy="5271090"/>
          </a:xfrm>
          <a:prstGeom prst="rect">
            <a:avLst/>
          </a:prstGeom>
        </p:spPr>
      </p:pic>
    </p:spTree>
    <p:extLst>
      <p:ext uri="{BB962C8B-B14F-4D97-AF65-F5344CB8AC3E}">
        <p14:creationId xmlns:p14="http://schemas.microsoft.com/office/powerpoint/2010/main" val="787164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a4a2b0fa5e701463b3ec429e74ec05f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548680"/>
            <a:ext cx="3840427" cy="5760640"/>
          </a:xfrm>
          <a:prstGeom prst="rect">
            <a:avLst/>
          </a:prstGeom>
        </p:spPr>
      </p:pic>
    </p:spTree>
    <p:extLst>
      <p:ext uri="{BB962C8B-B14F-4D97-AF65-F5344CB8AC3E}">
        <p14:creationId xmlns:p14="http://schemas.microsoft.com/office/powerpoint/2010/main" val="4938010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704cbb30edfa730e8e0cad3cce42b1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98410" y="-546293"/>
            <a:ext cx="4147179" cy="7632848"/>
          </a:xfrm>
          <a:prstGeom prst="rect">
            <a:avLst/>
          </a:prstGeom>
        </p:spPr>
      </p:pic>
    </p:spTree>
    <p:extLst>
      <p:ext uri="{BB962C8B-B14F-4D97-AF65-F5344CB8AC3E}">
        <p14:creationId xmlns:p14="http://schemas.microsoft.com/office/powerpoint/2010/main" val="26842138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2916f586a86d6a0032cb6fc4e275d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29291" y="-622431"/>
            <a:ext cx="4307184" cy="7654614"/>
          </a:xfrm>
          <a:prstGeom prst="rect">
            <a:avLst/>
          </a:prstGeom>
        </p:spPr>
      </p:pic>
    </p:spTree>
    <p:extLst>
      <p:ext uri="{BB962C8B-B14F-4D97-AF65-F5344CB8AC3E}">
        <p14:creationId xmlns:p14="http://schemas.microsoft.com/office/powerpoint/2010/main" val="35094733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3e4248e4382b9cda06b13ecf04c517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620688"/>
            <a:ext cx="5544616" cy="5544616"/>
          </a:xfrm>
          <a:prstGeom prst="rect">
            <a:avLst/>
          </a:prstGeom>
        </p:spPr>
      </p:pic>
    </p:spTree>
    <p:extLst>
      <p:ext uri="{BB962C8B-B14F-4D97-AF65-F5344CB8AC3E}">
        <p14:creationId xmlns:p14="http://schemas.microsoft.com/office/powerpoint/2010/main" val="2660489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00463cd5b43846fba6d27ea8bf817c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31551" y="-723295"/>
            <a:ext cx="3516480" cy="7812445"/>
          </a:xfrm>
          <a:prstGeom prst="rect">
            <a:avLst/>
          </a:prstGeom>
        </p:spPr>
      </p:pic>
    </p:spTree>
    <p:extLst>
      <p:ext uri="{BB962C8B-B14F-4D97-AF65-F5344CB8AC3E}">
        <p14:creationId xmlns:p14="http://schemas.microsoft.com/office/powerpoint/2010/main" val="10849090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Inspirations  3D</a:t>
            </a:r>
            <a:endParaRPr lang="fr-FR" dirty="0"/>
          </a:p>
        </p:txBody>
      </p:sp>
      <p:pic>
        <p:nvPicPr>
          <p:cNvPr id="3" name="Image 2" descr="d50e17b304ab8cc8bca71b070070f7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3" y="2132856"/>
            <a:ext cx="4222372" cy="3518643"/>
          </a:xfrm>
          <a:prstGeom prst="rect">
            <a:avLst/>
          </a:prstGeom>
        </p:spPr>
      </p:pic>
    </p:spTree>
    <p:extLst>
      <p:ext uri="{BB962C8B-B14F-4D97-AF65-F5344CB8AC3E}">
        <p14:creationId xmlns:p14="http://schemas.microsoft.com/office/powerpoint/2010/main" val="1196025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817582"/>
            <a:ext cx="7005369" cy="5203706"/>
          </a:xfrm>
        </p:spPr>
        <p:txBody>
          <a:bodyPr>
            <a:normAutofit fontScale="90000"/>
          </a:bodyPr>
          <a:lstStyle/>
          <a:p>
            <a:r>
              <a:rPr lang="fr-FR" dirty="0" smtClean="0"/>
              <a:t>DESCRIPTION DU PROJET</a:t>
            </a:r>
            <a:br>
              <a:rPr lang="fr-FR" dirty="0" smtClean="0"/>
            </a:br>
            <a:r>
              <a:rPr lang="fr-FR" dirty="0"/>
              <a:t/>
            </a:r>
            <a:br>
              <a:rPr lang="fr-FR" dirty="0"/>
            </a:br>
            <a:r>
              <a:rPr lang="fr-FR" sz="2200" dirty="0" smtClean="0"/>
              <a:t>VOUS </a:t>
            </a:r>
            <a:r>
              <a:rPr lang="fr-FR" sz="2000" dirty="0" smtClean="0"/>
              <a:t>AUREZ À RÉALISER UNE ŒUVRE 3D ( SCULPTURE) INSPIRÉE D’UNE FRACTALE CRÉE EN 2D ( DESSIN)</a:t>
            </a:r>
            <a:br>
              <a:rPr lang="fr-FR" sz="2000" dirty="0" smtClean="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pic>
        <p:nvPicPr>
          <p:cNvPr id="3" name="Image 2" descr="5349482d10012710e3e6c265396be82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967" y="2852935"/>
            <a:ext cx="4616297" cy="3416059"/>
          </a:xfrm>
          <a:prstGeom prst="rect">
            <a:avLst/>
          </a:prstGeom>
        </p:spPr>
      </p:pic>
    </p:spTree>
    <p:extLst>
      <p:ext uri="{BB962C8B-B14F-4D97-AF65-F5344CB8AC3E}">
        <p14:creationId xmlns:p14="http://schemas.microsoft.com/office/powerpoint/2010/main" val="11203153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353c89e8a902202aaebf1df229bde4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473200"/>
            <a:ext cx="5080000" cy="3911600"/>
          </a:xfrm>
          <a:prstGeom prst="rect">
            <a:avLst/>
          </a:prstGeom>
        </p:spPr>
      </p:pic>
    </p:spTree>
    <p:extLst>
      <p:ext uri="{BB962C8B-B14F-4D97-AF65-F5344CB8AC3E}">
        <p14:creationId xmlns:p14="http://schemas.microsoft.com/office/powerpoint/2010/main" val="14213178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60000">
            <a:off x="912445" y="1007344"/>
            <a:ext cx="3063240" cy="1499616"/>
          </a:xfrm>
        </p:spPr>
        <p:txBody>
          <a:bodyPr>
            <a:normAutofit/>
          </a:bodyPr>
          <a:lstStyle/>
          <a:p>
            <a:pPr algn="l"/>
            <a:r>
              <a:rPr lang="fr-CA" sz="3200" dirty="0" smtClean="0"/>
              <a:t>Qui est </a:t>
            </a:r>
            <a:r>
              <a:rPr lang="fr-CA" sz="3200" dirty="0" err="1" smtClean="0"/>
              <a:t>Helge</a:t>
            </a:r>
            <a:r>
              <a:rPr lang="fr-CA" sz="3200" dirty="0" smtClean="0"/>
              <a:t> </a:t>
            </a:r>
            <a:r>
              <a:rPr lang="fr-CA" sz="3200" dirty="0" err="1" smtClean="0"/>
              <a:t>von</a:t>
            </a:r>
            <a:r>
              <a:rPr lang="fr-CA" sz="3200" dirty="0" smtClean="0"/>
              <a:t> Koch ?</a:t>
            </a:r>
            <a:endParaRPr lang="fr-CA" sz="3200" dirty="0"/>
          </a:p>
        </p:txBody>
      </p:sp>
      <p:sp>
        <p:nvSpPr>
          <p:cNvPr id="4" name="Espace réservé pour une image  3"/>
          <p:cNvSpPr>
            <a:spLocks noGrp="1"/>
          </p:cNvSpPr>
          <p:nvPr>
            <p:ph type="pic" idx="1"/>
          </p:nvPr>
        </p:nvSpPr>
        <p:spPr/>
      </p:sp>
      <p:sp>
        <p:nvSpPr>
          <p:cNvPr id="5" name="Espace réservé du texte 4"/>
          <p:cNvSpPr>
            <a:spLocks noGrp="1"/>
          </p:cNvSpPr>
          <p:nvPr>
            <p:ph type="body" sz="half" idx="2"/>
          </p:nvPr>
        </p:nvSpPr>
        <p:spPr>
          <a:xfrm rot="-60000">
            <a:off x="1143273" y="3621101"/>
            <a:ext cx="3044952" cy="1086551"/>
          </a:xfrm>
        </p:spPr>
        <p:txBody>
          <a:bodyPr/>
          <a:lstStyle/>
          <a:p>
            <a:pPr marL="285750" indent="-285750" algn="l">
              <a:buFont typeface="Arial" pitchFamily="34" charset="0"/>
              <a:buChar char="•"/>
            </a:pPr>
            <a:r>
              <a:rPr lang="fr-CA" dirty="0" smtClean="0"/>
              <a:t>Mathématicien suédois</a:t>
            </a:r>
          </a:p>
          <a:p>
            <a:pPr marL="285750" indent="-285750" algn="l">
              <a:buFont typeface="Arial" pitchFamily="34" charset="0"/>
              <a:buChar char="•"/>
            </a:pPr>
            <a:r>
              <a:rPr lang="fr-CA" dirty="0" smtClean="0"/>
              <a:t>Donne son nom à l’une des premières </a:t>
            </a:r>
            <a:r>
              <a:rPr lang="fr-CA" sz="2000" b="1" u="sng" dirty="0" smtClean="0">
                <a:solidFill>
                  <a:srgbClr val="FF0000"/>
                </a:solidFill>
              </a:rPr>
              <a:t>fractales</a:t>
            </a:r>
          </a:p>
          <a:p>
            <a:pPr marL="285750" indent="-285750" algn="l">
              <a:buFont typeface="Arial" pitchFamily="34" charset="0"/>
              <a:buChar char="•"/>
            </a:pPr>
            <a:endParaRPr lang="fr-CA" sz="2000" b="1" u="sng" dirty="0" smtClean="0">
              <a:solidFill>
                <a:srgbClr val="FF0000"/>
              </a:solidFill>
            </a:endParaRPr>
          </a:p>
          <a:p>
            <a:pPr marL="285750" indent="-285750" algn="l">
              <a:buFont typeface="Arial" pitchFamily="34" charset="0"/>
              <a:buChar char="•"/>
            </a:pPr>
            <a:endParaRPr lang="fr-CA" sz="2000" b="1" u="sng"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268760"/>
            <a:ext cx="2423170" cy="343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654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0ad5a88e8e5fd98ce501fae00d45a6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77900"/>
            <a:ext cx="6096000" cy="4902200"/>
          </a:xfrm>
          <a:prstGeom prst="rect">
            <a:avLst/>
          </a:prstGeom>
        </p:spPr>
      </p:pic>
    </p:spTree>
    <p:extLst>
      <p:ext uri="{BB962C8B-B14F-4D97-AF65-F5344CB8AC3E}">
        <p14:creationId xmlns:p14="http://schemas.microsoft.com/office/powerpoint/2010/main" val="35291240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ebf7875f8736be446786c9fa6940b8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48680"/>
            <a:ext cx="5933279" cy="5735503"/>
          </a:xfrm>
          <a:prstGeom prst="rect">
            <a:avLst/>
          </a:prstGeom>
        </p:spPr>
      </p:pic>
    </p:spTree>
    <p:extLst>
      <p:ext uri="{BB962C8B-B14F-4D97-AF65-F5344CB8AC3E}">
        <p14:creationId xmlns:p14="http://schemas.microsoft.com/office/powerpoint/2010/main" val="3914287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67590c13932c7ca62bb082ba7aae01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620688"/>
            <a:ext cx="5616624" cy="5616624"/>
          </a:xfrm>
          <a:prstGeom prst="rect">
            <a:avLst/>
          </a:prstGeom>
        </p:spPr>
      </p:pic>
    </p:spTree>
    <p:extLst>
      <p:ext uri="{BB962C8B-B14F-4D97-AF65-F5344CB8AC3E}">
        <p14:creationId xmlns:p14="http://schemas.microsoft.com/office/powerpoint/2010/main" val="2934189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7e0f4622b7a2b84fc2880cea654b3b6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149" y="764704"/>
            <a:ext cx="7008779" cy="5256584"/>
          </a:xfrm>
          <a:prstGeom prst="rect">
            <a:avLst/>
          </a:prstGeom>
        </p:spPr>
      </p:pic>
    </p:spTree>
    <p:extLst>
      <p:ext uri="{BB962C8B-B14F-4D97-AF65-F5344CB8AC3E}">
        <p14:creationId xmlns:p14="http://schemas.microsoft.com/office/powerpoint/2010/main" val="39606573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3e2bfe50ee296ab9f50fece702a9c9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620688"/>
            <a:ext cx="5616624" cy="5616624"/>
          </a:xfrm>
          <a:prstGeom prst="rect">
            <a:avLst/>
          </a:prstGeom>
        </p:spPr>
      </p:pic>
    </p:spTree>
    <p:extLst>
      <p:ext uri="{BB962C8B-B14F-4D97-AF65-F5344CB8AC3E}">
        <p14:creationId xmlns:p14="http://schemas.microsoft.com/office/powerpoint/2010/main" val="32289036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b27ef2e8d69ef0045eefc6b4374ff4e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571500"/>
            <a:ext cx="3810000" cy="5715000"/>
          </a:xfrm>
          <a:prstGeom prst="rect">
            <a:avLst/>
          </a:prstGeom>
        </p:spPr>
      </p:pic>
    </p:spTree>
    <p:extLst>
      <p:ext uri="{BB962C8B-B14F-4D97-AF65-F5344CB8AC3E}">
        <p14:creationId xmlns:p14="http://schemas.microsoft.com/office/powerpoint/2010/main" val="17493722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958ae0a4b57ed98532fa2176288e67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21000" y="0"/>
            <a:ext cx="3297115" cy="6858000"/>
          </a:xfrm>
          <a:prstGeom prst="rect">
            <a:avLst/>
          </a:prstGeom>
        </p:spPr>
      </p:pic>
    </p:spTree>
    <p:extLst>
      <p:ext uri="{BB962C8B-B14F-4D97-AF65-F5344CB8AC3E}">
        <p14:creationId xmlns:p14="http://schemas.microsoft.com/office/powerpoint/2010/main" val="2818340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18feca4b59fbb63881d567e2f83490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0"/>
            <a:ext cx="8778240" cy="6858000"/>
          </a:xfrm>
          <a:prstGeom prst="rect">
            <a:avLst/>
          </a:prstGeom>
        </p:spPr>
      </p:pic>
    </p:spTree>
    <p:extLst>
      <p:ext uri="{BB962C8B-B14F-4D97-AF65-F5344CB8AC3E}">
        <p14:creationId xmlns:p14="http://schemas.microsoft.com/office/powerpoint/2010/main" val="6014667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26738f410a8962451473798ec8dc5f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80" y="1052736"/>
            <a:ext cx="7680853" cy="4320480"/>
          </a:xfrm>
          <a:prstGeom prst="rect">
            <a:avLst/>
          </a:prstGeom>
        </p:spPr>
      </p:pic>
    </p:spTree>
    <p:extLst>
      <p:ext uri="{BB962C8B-B14F-4D97-AF65-F5344CB8AC3E}">
        <p14:creationId xmlns:p14="http://schemas.microsoft.com/office/powerpoint/2010/main" val="5521653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4ff459989ade98d3769e3efe7034dd8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444" y="620688"/>
            <a:ext cx="3977779" cy="5616623"/>
          </a:xfrm>
          <a:prstGeom prst="rect">
            <a:avLst/>
          </a:prstGeom>
        </p:spPr>
      </p:pic>
    </p:spTree>
    <p:extLst>
      <p:ext uri="{BB962C8B-B14F-4D97-AF65-F5344CB8AC3E}">
        <p14:creationId xmlns:p14="http://schemas.microsoft.com/office/powerpoint/2010/main" val="37962939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31640" y="980728"/>
            <a:ext cx="5904656" cy="1500187"/>
          </a:xfrm>
        </p:spPr>
        <p:txBody>
          <a:bodyPr>
            <a:normAutofit/>
          </a:bodyPr>
          <a:lstStyle/>
          <a:p>
            <a:r>
              <a:rPr lang="fr-CA" dirty="0" smtClean="0"/>
              <a:t>Création  de la courbe de Koch</a:t>
            </a:r>
            <a:endParaRPr lang="fr-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70968"/>
            <a:ext cx="5112568" cy="319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827584" y="5805264"/>
            <a:ext cx="7307450" cy="369332"/>
          </a:xfrm>
          <a:prstGeom prst="rect">
            <a:avLst/>
          </a:prstGeom>
          <a:noFill/>
        </p:spPr>
        <p:txBody>
          <a:bodyPr wrap="none" rtlCol="0">
            <a:spAutoFit/>
          </a:bodyPr>
          <a:lstStyle/>
          <a:p>
            <a:r>
              <a:rPr lang="fr-CA" dirty="0" smtClean="0">
                <a:hlinkClick r:id="rId4"/>
              </a:rPr>
              <a:t>http://upload.wikimedia.org/wikipedia/commons/b/bf/Koch_anime.gif - </a:t>
            </a:r>
            <a:endParaRPr lang="fr-CA" dirty="0"/>
          </a:p>
        </p:txBody>
      </p:sp>
    </p:spTree>
    <p:extLst>
      <p:ext uri="{BB962C8B-B14F-4D97-AF65-F5344CB8AC3E}">
        <p14:creationId xmlns:p14="http://schemas.microsoft.com/office/powerpoint/2010/main" val="1054566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b7f90f474f6278856e628d1ee284f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29180"/>
            <a:ext cx="5328592" cy="5257544"/>
          </a:xfrm>
          <a:prstGeom prst="rect">
            <a:avLst/>
          </a:prstGeom>
        </p:spPr>
      </p:pic>
    </p:spTree>
    <p:extLst>
      <p:ext uri="{BB962C8B-B14F-4D97-AF65-F5344CB8AC3E}">
        <p14:creationId xmlns:p14="http://schemas.microsoft.com/office/powerpoint/2010/main" val="2176514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a:t>
            </a:r>
            <a:r>
              <a:rPr lang="fr-FR" dirty="0" err="1" smtClean="0"/>
              <a:t>résumé:Le</a:t>
            </a:r>
            <a:r>
              <a:rPr lang="fr-FR" dirty="0" smtClean="0"/>
              <a:t> travail à faire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1- Vous aurez à dessiner une fractale au dessin ( à la mine, </a:t>
            </a:r>
            <a:r>
              <a:rPr lang="fr-FR" dirty="0" err="1" smtClean="0"/>
              <a:t>sketchup</a:t>
            </a:r>
            <a:r>
              <a:rPr lang="fr-FR" dirty="0" smtClean="0"/>
              <a:t>, </a:t>
            </a:r>
            <a:r>
              <a:rPr lang="fr-FR" dirty="0" err="1" smtClean="0"/>
              <a:t>photoshop</a:t>
            </a:r>
            <a:r>
              <a:rPr lang="fr-FR" dirty="0" smtClean="0"/>
              <a:t>, </a:t>
            </a:r>
            <a:r>
              <a:rPr lang="fr-FR" dirty="0" err="1" smtClean="0"/>
              <a:t>paint</a:t>
            </a:r>
            <a:r>
              <a:rPr lang="fr-FR" dirty="0" smtClean="0"/>
              <a:t>, </a:t>
            </a:r>
            <a:r>
              <a:rPr lang="fr-FR" dirty="0" err="1" smtClean="0"/>
              <a:t>gimp</a:t>
            </a:r>
            <a:r>
              <a:rPr lang="fr-FR" dirty="0" smtClean="0"/>
              <a:t>….</a:t>
            </a:r>
            <a:r>
              <a:rPr lang="fr-FR" dirty="0" err="1" smtClean="0"/>
              <a:t>etc</a:t>
            </a:r>
            <a:r>
              <a:rPr lang="fr-FR" dirty="0" smtClean="0"/>
              <a:t>)</a:t>
            </a:r>
          </a:p>
          <a:p>
            <a:r>
              <a:rPr lang="fr-FR" dirty="0" smtClean="0"/>
              <a:t>2-Vous devez créer une sculpture en 3 dimensions qui représente votre dessin en volume.</a:t>
            </a:r>
          </a:p>
          <a:p>
            <a:r>
              <a:rPr lang="fr-FR" dirty="0" smtClean="0"/>
              <a:t>3- Les matériaux proposés sont: bois, fil de métal et fil en tissus, argile ou pâte magique. De la peinture acrylique sera aussi à votre disposition.</a:t>
            </a:r>
            <a:endParaRPr lang="fr-FR" dirty="0"/>
          </a:p>
        </p:txBody>
      </p:sp>
    </p:spTree>
    <p:extLst>
      <p:ext uri="{BB962C8B-B14F-4D97-AF65-F5344CB8AC3E}">
        <p14:creationId xmlns:p14="http://schemas.microsoft.com/office/powerpoint/2010/main" val="9314333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Cela vous inspires???</a:t>
            </a:r>
            <a:endParaRPr lang="fr-FR" dirty="0"/>
          </a:p>
        </p:txBody>
      </p:sp>
      <p:sp>
        <p:nvSpPr>
          <p:cNvPr id="3" name="Espace réservé du contenu 2"/>
          <p:cNvSpPr>
            <a:spLocks noGrp="1"/>
          </p:cNvSpPr>
          <p:nvPr>
            <p:ph idx="1"/>
          </p:nvPr>
        </p:nvSpPr>
        <p:spPr>
          <a:xfrm>
            <a:off x="1463040" y="1844824"/>
            <a:ext cx="6196405" cy="3878245"/>
          </a:xfrm>
        </p:spPr>
        <p:txBody>
          <a:bodyPr/>
          <a:lstStyle/>
          <a:p>
            <a:r>
              <a:rPr lang="fr-FR" dirty="0" smtClean="0"/>
              <a:t>Votre premier vrai travail(devoir) sera de prendre 5 photos dans votre environnement qui comporte des fractales. En exemple:  le Kiwi:</a:t>
            </a:r>
            <a:endParaRPr lang="fr-FR" dirty="0"/>
          </a:p>
        </p:txBody>
      </p:sp>
      <p:pic>
        <p:nvPicPr>
          <p:cNvPr id="4" name="Image 3" descr="e48934a26952cf4732b79b6890539c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356992"/>
            <a:ext cx="2818428" cy="2809033"/>
          </a:xfrm>
          <a:prstGeom prst="rect">
            <a:avLst/>
          </a:prstGeom>
        </p:spPr>
      </p:pic>
      <p:sp>
        <p:nvSpPr>
          <p:cNvPr id="5" name="ZoneTexte 4"/>
          <p:cNvSpPr txBox="1"/>
          <p:nvPr/>
        </p:nvSpPr>
        <p:spPr>
          <a:xfrm>
            <a:off x="827584" y="4165654"/>
            <a:ext cx="2501006" cy="369332"/>
          </a:xfrm>
          <a:prstGeom prst="rect">
            <a:avLst/>
          </a:prstGeom>
          <a:noFill/>
        </p:spPr>
        <p:txBody>
          <a:bodyPr wrap="none" rtlCol="0">
            <a:spAutoFit/>
          </a:bodyPr>
          <a:lstStyle/>
          <a:p>
            <a:r>
              <a:rPr lang="fr-CA" dirty="0" smtClean="0">
                <a:hlinkClick r:id="rId3"/>
              </a:rPr>
              <a:t>https://instagram.com/</a:t>
            </a:r>
            <a:endParaRPr lang="fr-CA" dirty="0"/>
          </a:p>
        </p:txBody>
      </p:sp>
    </p:spTree>
    <p:extLst>
      <p:ext uri="{BB962C8B-B14F-4D97-AF65-F5344CB8AC3E}">
        <p14:creationId xmlns:p14="http://schemas.microsoft.com/office/powerpoint/2010/main" val="35378656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Échéancier</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26 février: Présentation et expérimentations</a:t>
            </a:r>
          </a:p>
          <a:p>
            <a:r>
              <a:rPr lang="fr-FR" dirty="0" smtClean="0"/>
              <a:t>27 février: En mathématique: Début du dessin fractal-recherche et inspiration</a:t>
            </a:r>
          </a:p>
          <a:p>
            <a:r>
              <a:rPr lang="fr-FR" dirty="0" smtClean="0"/>
              <a:t>10 mars: création du dessin (suite)</a:t>
            </a:r>
          </a:p>
          <a:p>
            <a:r>
              <a:rPr lang="fr-FR" dirty="0" smtClean="0"/>
              <a:t>17 mars: Début de l’élaboration de la sculpture.</a:t>
            </a:r>
          </a:p>
          <a:p>
            <a:r>
              <a:rPr lang="fr-FR" dirty="0" smtClean="0"/>
              <a:t>20-26-31 mars: création de la sculpture</a:t>
            </a:r>
          </a:p>
          <a:p>
            <a:r>
              <a:rPr lang="fr-FR" dirty="0" smtClean="0"/>
              <a:t>14-17 avril: finition et assemblage</a:t>
            </a:r>
          </a:p>
          <a:p>
            <a:r>
              <a:rPr lang="fr-FR" dirty="0" smtClean="0"/>
              <a:t>23avril: fin du projet: présentation</a:t>
            </a:r>
            <a:endParaRPr lang="fr-FR" dirty="0"/>
          </a:p>
        </p:txBody>
      </p:sp>
    </p:spTree>
    <p:extLst>
      <p:ext uri="{BB962C8B-B14F-4D97-AF65-F5344CB8AC3E}">
        <p14:creationId xmlns:p14="http://schemas.microsoft.com/office/powerpoint/2010/main" val="28713231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 maintenant on expérimente!</a:t>
            </a:r>
            <a:endParaRPr lang="fr-FR" dirty="0"/>
          </a:p>
        </p:txBody>
      </p:sp>
      <p:sp>
        <p:nvSpPr>
          <p:cNvPr id="3" name="Espace réservé du contenu 2"/>
          <p:cNvSpPr>
            <a:spLocks noGrp="1"/>
          </p:cNvSpPr>
          <p:nvPr>
            <p:ph idx="1"/>
          </p:nvPr>
        </p:nvSpPr>
        <p:spPr/>
        <p:txBody>
          <a:bodyPr/>
          <a:lstStyle/>
          <a:p>
            <a:pPr lvl="2"/>
            <a:r>
              <a:rPr lang="fr-FR" dirty="0" smtClean="0"/>
              <a:t>Vous pouvez vous amuser sur :</a:t>
            </a:r>
          </a:p>
          <a:p>
            <a:pPr lvl="2"/>
            <a:r>
              <a:rPr lang="fr-FR" dirty="0" smtClean="0"/>
              <a:t>ULTRAFRACTAL</a:t>
            </a:r>
          </a:p>
          <a:p>
            <a:pPr lvl="2"/>
            <a:r>
              <a:rPr lang="fr-FR" dirty="0" err="1" smtClean="0"/>
              <a:t>MandelBulb</a:t>
            </a:r>
            <a:endParaRPr lang="fr-FR" dirty="0" smtClean="0"/>
          </a:p>
          <a:p>
            <a:pPr lvl="2"/>
            <a:r>
              <a:rPr lang="fr-FR" dirty="0" err="1" smtClean="0"/>
              <a:t>Chaospro</a:t>
            </a:r>
            <a:endParaRPr lang="fr-FR" dirty="0" smtClean="0"/>
          </a:p>
          <a:p>
            <a:pPr lvl="2"/>
            <a:r>
              <a:rPr lang="fr-FR" dirty="0" smtClean="0"/>
              <a:t>Ce sont tous des logiciels libre et gratuit pour PC.</a:t>
            </a:r>
            <a:endParaRPr lang="fr-FR" dirty="0"/>
          </a:p>
        </p:txBody>
      </p:sp>
    </p:spTree>
    <p:extLst>
      <p:ext uri="{BB962C8B-B14F-4D97-AF65-F5344CB8AC3E}">
        <p14:creationId xmlns:p14="http://schemas.microsoft.com/office/powerpoint/2010/main" val="14926464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31640" y="980728"/>
            <a:ext cx="5904656" cy="1500187"/>
          </a:xfrm>
        </p:spPr>
        <p:txBody>
          <a:bodyPr>
            <a:normAutofit/>
          </a:bodyPr>
          <a:lstStyle/>
          <a:p>
            <a:r>
              <a:rPr lang="fr-CA" dirty="0" smtClean="0"/>
              <a:t>Création  de la courbe de Koch</a:t>
            </a:r>
            <a:endParaRPr lang="fr-CA"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262" y="2780928"/>
            <a:ext cx="318567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221088"/>
            <a:ext cx="342511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744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anim calcmode="lin" valueType="num">
                                      <p:cBhvr>
                                        <p:cTn id="8" dur="1000" fill="hold"/>
                                        <p:tgtEl>
                                          <p:spTgt spid="2053"/>
                                        </p:tgtEl>
                                        <p:attrNameLst>
                                          <p:attrName>ppt_x</p:attrName>
                                        </p:attrNameLst>
                                      </p:cBhvr>
                                      <p:tavLst>
                                        <p:tav tm="0">
                                          <p:val>
                                            <p:strVal val="#ppt_x"/>
                                          </p:val>
                                        </p:tav>
                                        <p:tav tm="100000">
                                          <p:val>
                                            <p:strVal val="#ppt_x"/>
                                          </p:val>
                                        </p:tav>
                                      </p:tavLst>
                                    </p:anim>
                                    <p:anim calcmode="lin" valueType="num">
                                      <p:cBhvr>
                                        <p:cTn id="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Création du flocon de Koch</a:t>
            </a:r>
            <a:endParaRPr lang="fr-CA" dirty="0"/>
          </a:p>
        </p:txBody>
      </p:sp>
      <p:sp>
        <p:nvSpPr>
          <p:cNvPr id="3" name="Espace réservé du contenu 2"/>
          <p:cNvSpPr>
            <a:spLocks noGrp="1"/>
          </p:cNvSpPr>
          <p:nvPr>
            <p:ph idx="1"/>
          </p:nvPr>
        </p:nvSpPr>
        <p:spPr/>
        <p:txBody>
          <a:bodyPr/>
          <a:lstStyle/>
          <a:p>
            <a:endParaRPr lang="fr-CA"/>
          </a:p>
        </p:txBody>
      </p:sp>
      <p:sp>
        <p:nvSpPr>
          <p:cNvPr id="4" name="Espace réservé du texte 3"/>
          <p:cNvSpPr>
            <a:spLocks noGrp="1"/>
          </p:cNvSpPr>
          <p:nvPr>
            <p:ph type="body" sz="half" idx="2"/>
          </p:nvPr>
        </p:nvSpPr>
        <p:spPr/>
        <p:txBody>
          <a:bodyPr/>
          <a:lstStyle/>
          <a:p>
            <a:r>
              <a:rPr lang="fr-CA" dirty="0" smtClean="0">
                <a:hlinkClick r:id="rId3"/>
              </a:rPr>
              <a:t>Animation :</a:t>
            </a:r>
          </a:p>
          <a:p>
            <a:r>
              <a:rPr lang="fr-CA" dirty="0" smtClean="0">
                <a:solidFill>
                  <a:schemeClr val="bg1">
                    <a:lumMod val="85000"/>
                  </a:schemeClr>
                </a:solidFill>
                <a:hlinkClick r:id="rId3"/>
              </a:rPr>
              <a:t>http</a:t>
            </a:r>
            <a:r>
              <a:rPr lang="fr-CA" dirty="0">
                <a:solidFill>
                  <a:schemeClr val="bg1">
                    <a:lumMod val="85000"/>
                  </a:schemeClr>
                </a:solidFill>
                <a:hlinkClick r:id="rId3"/>
              </a:rPr>
              <a:t>://</a:t>
            </a:r>
            <a:r>
              <a:rPr lang="fr-CA" dirty="0" smtClean="0">
                <a:solidFill>
                  <a:schemeClr val="bg1">
                    <a:lumMod val="85000"/>
                  </a:schemeClr>
                </a:solidFill>
                <a:hlinkClick r:id="rId3"/>
              </a:rPr>
              <a:t>www.mathcurve.com/fractals/koch/koch.shtml</a:t>
            </a:r>
            <a:endParaRPr lang="fr-CA" dirty="0" smtClean="0">
              <a:solidFill>
                <a:schemeClr val="bg1">
                  <a:lumMod val="85000"/>
                </a:schemeClr>
              </a:solidFill>
            </a:endParaRPr>
          </a:p>
          <a:p>
            <a:endParaRPr lang="fr-CA"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700808"/>
            <a:ext cx="321485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062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smtClean="0"/>
              <a:t>A qui doit-on le terme «fractale» ?</a:t>
            </a:r>
            <a:br>
              <a:rPr lang="fr-CA" sz="2800" dirty="0" smtClean="0"/>
            </a:br>
            <a:endParaRPr lang="fr-CA" sz="2800"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2040" y="1700808"/>
            <a:ext cx="3096344" cy="3096344"/>
          </a:xfrm>
        </p:spPr>
      </p:pic>
      <p:sp>
        <p:nvSpPr>
          <p:cNvPr id="5" name="Espace réservé du texte 4">
            <a:hlinkClick r:id="rId4" action="ppaction://hlinkpres?slideindex=1&amp;slidetitle="/>
          </p:cNvPr>
          <p:cNvSpPr txBox="1">
            <a:spLocks noGrp="1"/>
          </p:cNvSpPr>
          <p:nvPr>
            <p:ph type="body" sz="half" idx="2"/>
          </p:nvPr>
        </p:nvSpPr>
        <p:spPr>
          <a:xfrm rot="-60000">
            <a:off x="1148125" y="4258449"/>
            <a:ext cx="3048891" cy="830997"/>
          </a:xfrm>
          <a:prstGeom prst="rect">
            <a:avLst/>
          </a:prstGeom>
          <a:noFill/>
        </p:spPr>
        <p:txBody>
          <a:bodyPr wrap="square" rtlCol="0">
            <a:spAutoFit/>
          </a:bodyPr>
          <a:lstStyle/>
          <a:p>
            <a:r>
              <a:rPr lang="fr-CA" sz="2400" dirty="0" smtClean="0">
                <a:hlinkClick r:id="rId5"/>
              </a:rPr>
              <a:t>Qu'est-ce qu'une fractale?</a:t>
            </a:r>
            <a:endParaRPr lang="fr-CA" sz="2400" dirty="0"/>
          </a:p>
        </p:txBody>
      </p:sp>
      <p:sp>
        <p:nvSpPr>
          <p:cNvPr id="7" name="ZoneTexte 6"/>
          <p:cNvSpPr txBox="1"/>
          <p:nvPr/>
        </p:nvSpPr>
        <p:spPr>
          <a:xfrm>
            <a:off x="4860032" y="5099604"/>
            <a:ext cx="3312368" cy="646331"/>
          </a:xfrm>
          <a:prstGeom prst="rect">
            <a:avLst/>
          </a:prstGeom>
          <a:noFill/>
        </p:spPr>
        <p:txBody>
          <a:bodyPr wrap="square" rtlCol="0">
            <a:spAutoFit/>
          </a:bodyPr>
          <a:lstStyle/>
          <a:p>
            <a:pPr algn="ctr"/>
            <a:r>
              <a:rPr lang="fr-CA" i="1" dirty="0"/>
              <a:t>Benoît </a:t>
            </a:r>
            <a:r>
              <a:rPr lang="fr-CA" i="1" dirty="0" smtClean="0"/>
              <a:t>Mandelbrot</a:t>
            </a:r>
          </a:p>
          <a:p>
            <a:pPr algn="ctr"/>
            <a:r>
              <a:rPr lang="fr-CA" dirty="0"/>
              <a:t> (</a:t>
            </a:r>
            <a:r>
              <a:rPr lang="fr-CA" dirty="0" smtClean="0"/>
              <a:t>1924 - 2010</a:t>
            </a:r>
            <a:r>
              <a:rPr lang="fr-CA" dirty="0"/>
              <a:t>)</a:t>
            </a:r>
          </a:p>
        </p:txBody>
      </p:sp>
    </p:spTree>
    <p:extLst>
      <p:ext uri="{BB962C8B-B14F-4D97-AF65-F5344CB8AC3E}">
        <p14:creationId xmlns:p14="http://schemas.microsoft.com/office/powerpoint/2010/main" val="3559247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CA" sz="3200" b="1" dirty="0"/>
              <a:t>Objets fractals dans la nature</a:t>
            </a:r>
            <a:endParaRPr lang="fr-CA"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77233"/>
            <a:ext cx="5400600" cy="405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977285" y="764704"/>
            <a:ext cx="432048" cy="5262979"/>
          </a:xfrm>
          <a:prstGeom prst="rect">
            <a:avLst/>
          </a:prstGeom>
          <a:noFill/>
        </p:spPr>
        <p:txBody>
          <a:bodyPr wrap="square" rtlCol="0">
            <a:spAutoFit/>
          </a:bodyPr>
          <a:lstStyle/>
          <a:p>
            <a:r>
              <a:rPr lang="fr-CA" sz="2400" b="1" dirty="0" smtClean="0">
                <a:effectLst/>
              </a:rPr>
              <a:t>Chou</a:t>
            </a:r>
          </a:p>
          <a:p>
            <a:r>
              <a:rPr lang="fr-CA" sz="2400" b="1" dirty="0" smtClean="0">
                <a:effectLst/>
              </a:rPr>
              <a:t> </a:t>
            </a:r>
            <a:r>
              <a:rPr lang="fr-CA" sz="2400" b="1" dirty="0" err="1" smtClean="0">
                <a:effectLst/>
              </a:rPr>
              <a:t>romanesco</a:t>
            </a:r>
            <a:endParaRPr lang="fr-CA" sz="2400" b="1" dirty="0"/>
          </a:p>
        </p:txBody>
      </p:sp>
      <p:sp>
        <p:nvSpPr>
          <p:cNvPr id="7" name="Ellipse 6"/>
          <p:cNvSpPr/>
          <p:nvPr/>
        </p:nvSpPr>
        <p:spPr>
          <a:xfrm>
            <a:off x="2051720" y="2166254"/>
            <a:ext cx="4680520" cy="3672408"/>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p:cNvSpPr/>
          <p:nvPr/>
        </p:nvSpPr>
        <p:spPr>
          <a:xfrm>
            <a:off x="4572000" y="3548697"/>
            <a:ext cx="1008112" cy="93610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68593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7"/>
                                        </p:tgtEl>
                                      </p:cBhvr>
                                    </p:animEffect>
                                    <p:anim calcmode="lin" valueType="num">
                                      <p:cBhvr>
                                        <p:cTn id="26" dur="1000"/>
                                        <p:tgtEl>
                                          <p:spTgt spid="7"/>
                                        </p:tgtEl>
                                        <p:attrNameLst>
                                          <p:attrName>ppt_x</p:attrName>
                                        </p:attrNameLst>
                                      </p:cBhvr>
                                      <p:tavLst>
                                        <p:tav tm="0">
                                          <p:val>
                                            <p:strVal val="ppt_x"/>
                                          </p:val>
                                        </p:tav>
                                        <p:tav tm="100000">
                                          <p:val>
                                            <p:strVal val="ppt_x"/>
                                          </p:val>
                                        </p:tav>
                                      </p:tavLst>
                                    </p:anim>
                                    <p:anim calcmode="lin" valueType="num">
                                      <p:cBhvr>
                                        <p:cTn id="27" dur="1000"/>
                                        <p:tgtEl>
                                          <p:spTgt spid="7"/>
                                        </p:tgtEl>
                                        <p:attrNameLst>
                                          <p:attrName>ppt_y</p:attrName>
                                        </p:attrNameLst>
                                      </p:cBhvr>
                                      <p:tavLst>
                                        <p:tav tm="0">
                                          <p:val>
                                            <p:strVal val="ppt_y"/>
                                          </p:val>
                                        </p:tav>
                                        <p:tav tm="100000">
                                          <p:val>
                                            <p:strVal val="ppt_y+.1"/>
                                          </p:val>
                                        </p:tav>
                                      </p:tavLst>
                                    </p:anim>
                                    <p:set>
                                      <p:cBhvr>
                                        <p:cTn id="28" dur="1" fill="hold">
                                          <p:stCondLst>
                                            <p:cond delay="9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8"/>
                                        </p:tgtEl>
                                      </p:cBhvr>
                                    </p:animEffect>
                                    <p:anim calcmode="lin" valueType="num">
                                      <p:cBhvr>
                                        <p:cTn id="40" dur="1000"/>
                                        <p:tgtEl>
                                          <p:spTgt spid="8"/>
                                        </p:tgtEl>
                                        <p:attrNameLst>
                                          <p:attrName>ppt_x</p:attrName>
                                        </p:attrNameLst>
                                      </p:cBhvr>
                                      <p:tavLst>
                                        <p:tav tm="0">
                                          <p:val>
                                            <p:strVal val="ppt_x"/>
                                          </p:val>
                                        </p:tav>
                                        <p:tav tm="100000">
                                          <p:val>
                                            <p:strVal val="ppt_x"/>
                                          </p:val>
                                        </p:tav>
                                      </p:tavLst>
                                    </p:anim>
                                    <p:anim calcmode="lin" valueType="num">
                                      <p:cBhvr>
                                        <p:cTn id="41" dur="1000"/>
                                        <p:tgtEl>
                                          <p:spTgt spid="8"/>
                                        </p:tgtEl>
                                        <p:attrNameLst>
                                          <p:attrName>ppt_y</p:attrName>
                                        </p:attrNameLst>
                                      </p:cBhvr>
                                      <p:tavLst>
                                        <p:tav tm="0">
                                          <p:val>
                                            <p:strVal val="ppt_y"/>
                                          </p:val>
                                        </p:tav>
                                        <p:tav tm="100000">
                                          <p:val>
                                            <p:strVal val="ppt_y+.1"/>
                                          </p:val>
                                        </p:tav>
                                      </p:tavLst>
                                    </p:anim>
                                    <p:set>
                                      <p:cBhvr>
                                        <p:cTn id="4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700808"/>
            <a:ext cx="696277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1187624" y="1844824"/>
            <a:ext cx="6865764" cy="438988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1691680" y="4484801"/>
            <a:ext cx="1008112" cy="93610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4"/>
          <p:cNvSpPr>
            <a:spLocks noGrp="1"/>
          </p:cNvSpPr>
          <p:nvPr>
            <p:ph type="title"/>
          </p:nvPr>
        </p:nvSpPr>
        <p:spPr>
          <a:xfrm>
            <a:off x="1090613" y="647778"/>
            <a:ext cx="6965245" cy="1202485"/>
          </a:xfrm>
        </p:spPr>
        <p:txBody>
          <a:bodyPr>
            <a:normAutofit/>
          </a:bodyPr>
          <a:lstStyle/>
          <a:p>
            <a:r>
              <a:rPr lang="fr-CA" sz="3200" b="1" dirty="0"/>
              <a:t>Objets fractals dans la </a:t>
            </a:r>
            <a:r>
              <a:rPr lang="fr-CA" sz="3200" b="1" dirty="0" smtClean="0"/>
              <a:t>nature:</a:t>
            </a:r>
            <a:br>
              <a:rPr lang="fr-CA" sz="3200" b="1" dirty="0" smtClean="0"/>
            </a:br>
            <a:r>
              <a:rPr lang="fr-CA" sz="3200" b="1" dirty="0" smtClean="0"/>
              <a:t>fleurs</a:t>
            </a:r>
            <a:endParaRPr lang="fr-CA" sz="3200" dirty="0"/>
          </a:p>
        </p:txBody>
      </p:sp>
    </p:spTree>
    <p:extLst>
      <p:ext uri="{BB962C8B-B14F-4D97-AF65-F5344CB8AC3E}">
        <p14:creationId xmlns:p14="http://schemas.microsoft.com/office/powerpoint/2010/main" val="18756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naise">
  <a:themeElements>
    <a:clrScheme name="Pop urbaine">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626</TotalTime>
  <Words>515</Words>
  <Application>Microsoft Macintosh PowerPoint</Application>
  <PresentationFormat>Présentation à l'écran (4:3)</PresentationFormat>
  <Paragraphs>92</Paragraphs>
  <Slides>44</Slides>
  <Notes>7</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Punaise</vt:lpstr>
      <vt:lpstr>Quand les mathématiques et les arts se rejoignent…</vt:lpstr>
      <vt:lpstr>Le flocon de  Koch</vt:lpstr>
      <vt:lpstr>Qui est Helge von Koch ?</vt:lpstr>
      <vt:lpstr>Création  de la courbe de Koch</vt:lpstr>
      <vt:lpstr>Création  de la courbe de Koch</vt:lpstr>
      <vt:lpstr>Création du flocon de Koch</vt:lpstr>
      <vt:lpstr>A qui doit-on le terme «fractale» ? </vt:lpstr>
      <vt:lpstr>Objets fractals dans la nature</vt:lpstr>
      <vt:lpstr>Objets fractals dans la nature: fleurs</vt:lpstr>
      <vt:lpstr>Objets fractals dans la nature</vt:lpstr>
      <vt:lpstr>Objets fractals dans la nature</vt:lpstr>
      <vt:lpstr>Objets fractals dans la nature</vt:lpstr>
      <vt:lpstr>Objets fractals dans la nature</vt:lpstr>
      <vt:lpstr>Triangle de  SIERPINSKI </vt:lpstr>
      <vt:lpstr>Présentation PowerPoint</vt:lpstr>
      <vt:lpstr>Art et Fractales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Inspirations  3D</vt:lpstr>
      <vt:lpstr>DESCRIPTION DU PROJET  VOUS AUREZ À RÉALISER UNE ŒUVRE 3D ( SCULPTURE) INSPIRÉE D’UNE FRACTALE CRÉE EN 2D ( DESSIN)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résumé:Le travail à faire</vt:lpstr>
      <vt:lpstr>Cela vous inspires???</vt:lpstr>
      <vt:lpstr>Échéancier</vt:lpstr>
      <vt:lpstr>Et maintenant on expérimente!</vt:lpstr>
    </vt:vector>
  </TitlesOfParts>
  <Company>Collège Sainte-Anne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flocon de  Koch</dc:title>
  <dc:creator>Collège Sainte-Anne</dc:creator>
  <cp:lastModifiedBy>admin</cp:lastModifiedBy>
  <cp:revision>35</cp:revision>
  <dcterms:created xsi:type="dcterms:W3CDTF">2011-05-29T19:53:16Z</dcterms:created>
  <dcterms:modified xsi:type="dcterms:W3CDTF">2015-04-15T23:54:11Z</dcterms:modified>
</cp:coreProperties>
</file>